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77" r:id="rId3"/>
    <p:sldId id="347" r:id="rId4"/>
    <p:sldId id="315" r:id="rId5"/>
    <p:sldId id="257" r:id="rId6"/>
    <p:sldId id="259" r:id="rId7"/>
    <p:sldId id="317" r:id="rId8"/>
    <p:sldId id="316" r:id="rId9"/>
    <p:sldId id="275" r:id="rId10"/>
    <p:sldId id="318" r:id="rId11"/>
    <p:sldId id="319" r:id="rId12"/>
    <p:sldId id="321" r:id="rId13"/>
    <p:sldId id="314" r:id="rId14"/>
    <p:sldId id="322" r:id="rId15"/>
    <p:sldId id="320" r:id="rId16"/>
    <p:sldId id="323" r:id="rId17"/>
    <p:sldId id="324" r:id="rId18"/>
    <p:sldId id="325" r:id="rId19"/>
    <p:sldId id="326" r:id="rId20"/>
    <p:sldId id="327" r:id="rId21"/>
    <p:sldId id="329" r:id="rId22"/>
    <p:sldId id="330" r:id="rId23"/>
    <p:sldId id="331" r:id="rId24"/>
    <p:sldId id="332" r:id="rId25"/>
    <p:sldId id="333" r:id="rId26"/>
    <p:sldId id="334" r:id="rId27"/>
    <p:sldId id="335" r:id="rId28"/>
    <p:sldId id="336" r:id="rId29"/>
    <p:sldId id="345" r:id="rId30"/>
    <p:sldId id="338" r:id="rId31"/>
    <p:sldId id="339" r:id="rId32"/>
    <p:sldId id="340" r:id="rId33"/>
    <p:sldId id="342" r:id="rId34"/>
    <p:sldId id="343" r:id="rId35"/>
    <p:sldId id="344" r:id="rId36"/>
    <p:sldId id="346" r:id="rId37"/>
    <p:sldId id="274" r:id="rId38"/>
    <p:sldId id="26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642" y="-24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E331B6-C598-5D4B-A211-B4B683B7DFE9}" type="datetimeFigureOut">
              <a:rPr lang="en-US" smtClean="0"/>
              <a:pPr/>
              <a:t>9/1/2013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4AC692-29D6-E64E-B390-24B742968DA6}" type="slidenum">
              <a:rPr lang="en-US" smtClean="0"/>
              <a:pPr/>
              <a:t>‹#›</a:t>
            </a:fld>
            <a:endParaRPr lang="en-US"/>
          </a:p>
        </p:txBody>
      </p:sp>
    </p:spTree>
    <p:extLst>
      <p:ext uri="{BB962C8B-B14F-4D97-AF65-F5344CB8AC3E}">
        <p14:creationId xmlns:p14="http://schemas.microsoft.com/office/powerpoint/2010/main" xmlns="" val="830846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736A7-BED7-4E45-B113-566C9A7EDF40}" type="datetimeFigureOut">
              <a:rPr lang="en-US" smtClean="0"/>
              <a:pPr/>
              <a:t>9/1/2013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766BB-767C-1A46-80F3-764E3EFE1E3F}" type="slidenum">
              <a:rPr lang="en-US" smtClean="0"/>
              <a:pPr/>
              <a:t>‹#›</a:t>
            </a:fld>
            <a:endParaRPr lang="en-US"/>
          </a:p>
        </p:txBody>
      </p:sp>
    </p:spTree>
    <p:extLst>
      <p:ext uri="{BB962C8B-B14F-4D97-AF65-F5344CB8AC3E}">
        <p14:creationId xmlns:p14="http://schemas.microsoft.com/office/powerpoint/2010/main" xmlns="" val="3126033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p>
            <a:fld id="{C70782B8-9BC4-BC45-B0A8-B25579F4087B}" type="datetime1">
              <a:rPr lang="en-GB" smtClean="0"/>
              <a:pPr/>
              <a:t>01/09/2013</a:t>
            </a:fld>
            <a:endParaRPr lang="en-US"/>
          </a:p>
        </p:txBody>
      </p:sp>
      <p:sp>
        <p:nvSpPr>
          <p:cNvPr id="5" name="Footer Placeholder 4"/>
          <p:cNvSpPr>
            <a:spLocks noGrp="1"/>
          </p:cNvSpPr>
          <p:nvPr>
            <p:ph type="ftr" sz="quarter" idx="11"/>
          </p:nvPr>
        </p:nvSpPr>
        <p:spPr>
          <a:xfrm>
            <a:off x="457200" y="6356350"/>
            <a:ext cx="2895600" cy="365125"/>
          </a:xfrm>
        </p:spPr>
        <p:txBody>
          <a:bodyPr/>
          <a:lstStyle/>
          <a:p>
            <a:r>
              <a:rPr lang="en-US" smtClean="0"/>
              <a:t>Created by S. Johnson - www.touchdevelop.weebly.com</a:t>
            </a: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pPr/>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GB"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6DDBE08-FE54-3E4D-B30B-D8EDF38AAEFA}"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GB"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F22B53B-94A0-0E40-8F2A-08FDCDFE0D74}"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GB"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B8540A5-E5E9-F64B-9585-9F6021917050}"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GB"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0AA381-1564-C743-BAB1-F5E5FAD666D9}"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GB"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GB"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GB"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DA21F97-58BC-134E-AF63-183130A63231}"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GB"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GB"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BF6551E-0DE5-DE46-B92D-F3BE2100524E}"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GB"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GB"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GB"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4741752-C9C8-5144-B931-165D8F453100}" type="datetime1">
              <a:rPr lang="en-GB" smtClean="0"/>
              <a:pPr/>
              <a:t>01/09/2013</a:t>
            </a:fld>
            <a:endParaRPr lang="en-US"/>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sp>
        <p:nvSpPr>
          <p:cNvPr id="6" name="Slide Number Placeholder 5"/>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D8DCB79-ABB7-3649-88FD-F2DB13B32798}" type="datetime1">
              <a:rPr lang="en-GB" smtClean="0"/>
              <a:pPr/>
              <a:t>01/09/2013</a:t>
            </a:fld>
            <a:endParaRPr lang="en-US"/>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sp>
        <p:nvSpPr>
          <p:cNvPr id="6" name="Slide Number Placeholder 5"/>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63CF5F7-3447-E84F-A24E-28712F807299}" type="datetime1">
              <a:rPr lang="en-GB" smtClean="0"/>
              <a:pPr/>
              <a:t>01/09/2013</a:t>
            </a:fld>
            <a:endParaRPr lang="en-US"/>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pic>
        <p:nvPicPr>
          <p:cNvPr id="9" name="Picture 8"/>
          <p:cNvPicPr>
            <a:picLocks noChangeAspect="1"/>
          </p:cNvPicPr>
          <p:nvPr userDrawn="1"/>
        </p:nvPicPr>
        <p:blipFill>
          <a:blip r:embed="rId2" cstate="print"/>
          <a:stretch>
            <a:fillRect/>
          </a:stretch>
        </p:blipFill>
        <p:spPr>
          <a:xfrm>
            <a:off x="457200" y="4928968"/>
            <a:ext cx="1939980" cy="11971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8F7A21-0171-4A43-9DDA-47373B64A81C}" type="datetime1">
              <a:rPr lang="en-GB" smtClean="0"/>
              <a:pPr/>
              <a:t>01/09/2013</a:t>
            </a:fld>
            <a:endParaRPr lang="en-US"/>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a:lstStyle>
            <a:lvl1pPr algn="ctr">
              <a:defRPr sz="900">
                <a:solidFill>
                  <a:schemeClr val="bg1">
                    <a:lumMod val="75000"/>
                  </a:schemeClr>
                </a:solidFill>
              </a:defRPr>
            </a:lvl1pPr>
          </a:lstStyle>
          <a:p>
            <a:fld id="{D6CC888B-D9F9-4E54-B722-F151A9F45E95}" type="slidenum">
              <a:rPr lang="en-US" smtClean="0"/>
              <a:pPr/>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GB"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B27D7AE2-A49E-1C4E-9657-78E9F8FDD749}" type="datetime1">
              <a:rPr lang="en-GB" smtClean="0"/>
              <a:pPr/>
              <a:t>01/09/2013</a:t>
            </a:fld>
            <a:endParaRPr lang="en-US"/>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GB"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A0492C52-F72B-604C-844A-0FBF93DEF2C6}"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8321040" y="363071"/>
            <a:ext cx="609600" cy="365125"/>
          </a:xfrm>
          <a:prstGeom prst="rect">
            <a:avLst/>
          </a:prstGeom>
        </p:spPr>
        <p:txBody>
          <a:bodyPr/>
          <a:lstStyle/>
          <a:p>
            <a:fld id="{D6CC888B-D9F9-4E54-B722-F151A9F45E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1916528-A847-8F48-9DDB-80516ACF2A2F}" type="datetime1">
              <a:rPr lang="en-GB" smtClean="0"/>
              <a:pPr/>
              <a:t>01/09/2013</a:t>
            </a:fld>
            <a:endParaRPr lang="en-US"/>
          </a:p>
        </p:txBody>
      </p:sp>
      <p:sp>
        <p:nvSpPr>
          <p:cNvPr id="8" name="Footer Placeholder 7"/>
          <p:cNvSpPr>
            <a:spLocks noGrp="1"/>
          </p:cNvSpPr>
          <p:nvPr>
            <p:ph type="ftr" sz="quarter" idx="11"/>
          </p:nvPr>
        </p:nvSpPr>
        <p:spPr/>
        <p:txBody>
          <a:bodyPr/>
          <a:lstStyle/>
          <a:p>
            <a:r>
              <a:rPr lang="en-US" smtClean="0"/>
              <a:t>Created by S. Johnson - www.touchdevelop.weebly.com</a:t>
            </a:r>
            <a:endParaRPr lang="en-US"/>
          </a:p>
        </p:txBody>
      </p:sp>
      <p:sp>
        <p:nvSpPr>
          <p:cNvPr id="9" name="Slide Number Placeholder 8"/>
          <p:cNvSpPr>
            <a:spLocks noGrp="1"/>
          </p:cNvSpPr>
          <p:nvPr>
            <p:ph type="sldNum" sz="quarter" idx="12"/>
          </p:nvPr>
        </p:nvSpPr>
        <p:spPr>
          <a:xfrm>
            <a:off x="8321729" y="365760"/>
            <a:ext cx="609600" cy="365125"/>
          </a:xfrm>
          <a:prstGeom prst="rect">
            <a:avLst/>
          </a:prstGeo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pPr/>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GB" smtClean="0"/>
              <a:t>Click to edit Master title style</a:t>
            </a:r>
            <a:endParaRPr/>
          </a:p>
        </p:txBody>
      </p:sp>
      <p:sp>
        <p:nvSpPr>
          <p:cNvPr id="3" name="Date Placeholder 2"/>
          <p:cNvSpPr>
            <a:spLocks noGrp="1"/>
          </p:cNvSpPr>
          <p:nvPr>
            <p:ph type="dt" sz="half" idx="10"/>
          </p:nvPr>
        </p:nvSpPr>
        <p:spPr/>
        <p:txBody>
          <a:bodyPr/>
          <a:lstStyle/>
          <a:p>
            <a:fld id="{2445D557-8382-D74C-A118-02F4B1389E97}" type="datetime1">
              <a:rPr lang="en-GB" smtClean="0"/>
              <a:pPr/>
              <a:t>01/09/2013</a:t>
            </a:fld>
            <a:endParaRPr lang="en-US"/>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
        <p:nvSpPr>
          <p:cNvPr id="5" name="Slide Number Placeholder 4"/>
          <p:cNvSpPr>
            <a:spLocks noGrp="1"/>
          </p:cNvSpPr>
          <p:nvPr>
            <p:ph type="sldNum" sz="quarter" idx="12"/>
          </p:nvPr>
        </p:nvSpPr>
        <p:spPr>
          <a:xfrm>
            <a:off x="8321040" y="365760"/>
            <a:ext cx="609600" cy="365125"/>
          </a:xfrm>
          <a:prstGeom prst="rect">
            <a:avLst/>
          </a:prstGeom>
        </p:spPr>
        <p:txBody>
          <a:bodyPr/>
          <a:lstStyle/>
          <a:p>
            <a:fld id="{D6CC888B-D9F9-4E54-B722-F151A9F45E95}" type="slidenum">
              <a:rPr lang="en-US" smtClean="0"/>
              <a:pPr/>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AAF38-2D59-9446-8B1B-00845C0ACC90}" type="datetime1">
              <a:rPr lang="en-GB" smtClean="0"/>
              <a:pPr/>
              <a:t>01/09/2013</a:t>
            </a:fld>
            <a:endParaRPr lang="en-US"/>
          </a:p>
        </p:txBody>
      </p:sp>
      <p:sp>
        <p:nvSpPr>
          <p:cNvPr id="3" name="Footer Placeholder 2"/>
          <p:cNvSpPr>
            <a:spLocks noGrp="1"/>
          </p:cNvSpPr>
          <p:nvPr>
            <p:ph type="ftr" sz="quarter" idx="11"/>
          </p:nvPr>
        </p:nvSpPr>
        <p:spPr/>
        <p:txBody>
          <a:bodyPr/>
          <a:lstStyle/>
          <a:p>
            <a:r>
              <a:rPr lang="en-US" smtClean="0"/>
              <a:t>Created by S. Johnson - www.touchdevelop.weebly.com</a:t>
            </a:r>
            <a:endParaRPr lang="en-US"/>
          </a:p>
        </p:txBody>
      </p:sp>
      <p:sp>
        <p:nvSpPr>
          <p:cNvPr id="4" name="Slide Number Placeholder 3"/>
          <p:cNvSpPr>
            <a:spLocks noGrp="1"/>
          </p:cNvSpPr>
          <p:nvPr>
            <p:ph type="sldNum" sz="quarter" idx="12"/>
          </p:nvPr>
        </p:nvSpPr>
        <p:spPr>
          <a:xfrm>
            <a:off x="8321040" y="365760"/>
            <a:ext cx="609600" cy="365125"/>
          </a:xfrm>
          <a:prstGeom prst="rect">
            <a:avLst/>
          </a:prstGeom>
        </p:spPr>
        <p:txBody>
          <a:bodyPr/>
          <a:lstStyle/>
          <a:p>
            <a:fld id="{D6CC888B-D9F9-4E54-B722-F151A9F45E95}" type="slidenum">
              <a:rPr lang="en-US" smtClean="0"/>
              <a:pPr/>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GB"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FB9EBC9-F57F-B345-81C4-75F9D779D820}" type="datetime1">
              <a:rPr lang="en-GB" smtClean="0"/>
              <a:pPr/>
              <a:t>01/09/2013</a:t>
            </a:fld>
            <a:endParaRPr lang="en-US"/>
          </a:p>
        </p:txBody>
      </p:sp>
      <p:sp>
        <p:nvSpPr>
          <p:cNvPr id="6" name="Footer Placeholder 5"/>
          <p:cNvSpPr>
            <a:spLocks noGrp="1"/>
          </p:cNvSpPr>
          <p:nvPr>
            <p:ph type="ftr" sz="quarter" idx="11"/>
          </p:nvPr>
        </p:nvSpPr>
        <p:spPr/>
        <p:txBody>
          <a:bodyPr/>
          <a:lstStyle/>
          <a:p>
            <a:r>
              <a:rPr lang="en-US" smtClean="0"/>
              <a:t>Created by S. Johnson - www.touchdevelop.weebly.com</a:t>
            </a:r>
            <a:endParaRPr lang="en-US"/>
          </a:p>
        </p:txBody>
      </p:sp>
      <p:sp>
        <p:nvSpPr>
          <p:cNvPr id="7" name="Slide Number Placeholder 6"/>
          <p:cNvSpPr>
            <a:spLocks noGrp="1"/>
          </p:cNvSpPr>
          <p:nvPr>
            <p:ph type="sldNum" sz="quarter" idx="12"/>
          </p:nvPr>
        </p:nvSpPr>
        <p:spPr>
          <a:xfrm>
            <a:off x="1752600" y="2877671"/>
            <a:ext cx="609600" cy="365125"/>
          </a:xfrm>
          <a:prstGeom prst="rect">
            <a:avLst/>
          </a:prstGeom>
        </p:spPr>
        <p:txBody>
          <a:bodyPr/>
          <a:lstStyle/>
          <a:p>
            <a:fld id="{D6CC888B-D9F9-4E54-B722-F151A9F45E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747DCA7F-5CB4-6448-AB9F-5D13ED7A6343}" type="datetime1">
              <a:rPr lang="en-GB" smtClean="0"/>
              <a:pPr/>
              <a:t>01/09/2013</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r>
              <a:rPr lang="en-US" smtClean="0"/>
              <a:t>Created by S. Johnson - www.touchdevelop.weebly.com</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4.png"/><Relationship Id="rId7"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6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7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touchdevelop.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r>
              <a:rPr lang="en-US" dirty="0" err="1" smtClean="0"/>
              <a:t>TouchDevelop</a:t>
            </a:r>
            <a:endParaRPr lang="en-US" dirty="0"/>
          </a:p>
        </p:txBody>
      </p:sp>
      <p:sp>
        <p:nvSpPr>
          <p:cNvPr id="3" name="Subtitle 2"/>
          <p:cNvSpPr>
            <a:spLocks noGrp="1"/>
          </p:cNvSpPr>
          <p:nvPr>
            <p:ph type="subTitle" idx="1"/>
          </p:nvPr>
        </p:nvSpPr>
        <p:spPr/>
        <p:txBody>
          <a:bodyPr>
            <a:normAutofit/>
          </a:bodyPr>
          <a:lstStyle/>
          <a:p>
            <a:r>
              <a:rPr lang="en-US" sz="1800" dirty="0" smtClean="0"/>
              <a:t>Lesson 3 – My First Game</a:t>
            </a:r>
            <a:endParaRPr lang="en-US" sz="1800"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1027" name="Picture 3"/>
          <p:cNvPicPr>
            <a:picLocks noChangeAspect="1" noChangeArrowheads="1"/>
          </p:cNvPicPr>
          <p:nvPr/>
        </p:nvPicPr>
        <p:blipFill>
          <a:blip r:embed="rId2" cstate="print"/>
          <a:srcRect/>
          <a:stretch>
            <a:fillRect/>
          </a:stretch>
        </p:blipFill>
        <p:spPr bwMode="auto">
          <a:xfrm>
            <a:off x="1650444" y="1836568"/>
            <a:ext cx="2286000" cy="3009900"/>
          </a:xfrm>
          <a:prstGeom prst="rect">
            <a:avLst/>
          </a:prstGeom>
          <a:noFill/>
          <a:ln w="9525">
            <a:noFill/>
            <a:miter lim="800000"/>
            <a:headEnd/>
            <a:tailEnd/>
          </a:ln>
          <a:effectLst/>
        </p:spPr>
      </p:pic>
    </p:spTree>
    <p:extLst>
      <p:ext uri="{BB962C8B-B14F-4D97-AF65-F5344CB8AC3E}">
        <p14:creationId xmlns:p14="http://schemas.microsoft.com/office/powerpoint/2010/main" xmlns="" val="4232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85800"/>
            <a:ext cx="5272874" cy="886968"/>
          </a:xfrm>
        </p:spPr>
        <p:txBody>
          <a:bodyPr/>
          <a:lstStyle/>
          <a:p>
            <a:r>
              <a:rPr lang="en-US" dirty="0" smtClean="0"/>
              <a:t>Adding a background</a:t>
            </a:r>
            <a:r>
              <a:rPr lang="en-GB" dirty="0" smtClean="0"/>
              <a:t> </a:t>
            </a:r>
            <a:r>
              <a:rPr lang="en-GB" sz="1800" dirty="0" smtClean="0"/>
              <a:t>continued 2...</a:t>
            </a:r>
            <a:endParaRPr lang="en-US" sz="1800" dirty="0"/>
          </a:p>
        </p:txBody>
      </p:sp>
      <p:sp>
        <p:nvSpPr>
          <p:cNvPr id="3" name="Content Placeholder 2"/>
          <p:cNvSpPr>
            <a:spLocks noGrp="1"/>
          </p:cNvSpPr>
          <p:nvPr>
            <p:ph idx="1"/>
          </p:nvPr>
        </p:nvSpPr>
        <p:spPr>
          <a:xfrm>
            <a:off x="3428999" y="2020888"/>
            <a:ext cx="5491593" cy="4700587"/>
          </a:xfrm>
        </p:spPr>
        <p:txBody>
          <a:bodyPr>
            <a:normAutofit/>
          </a:bodyPr>
          <a:lstStyle/>
          <a:p>
            <a:r>
              <a:rPr lang="en-GB" dirty="0" smtClean="0"/>
              <a:t>Tap on </a:t>
            </a:r>
            <a:r>
              <a:rPr lang="en-GB" b="1" dirty="0" smtClean="0"/>
              <a:t>set background picture </a:t>
            </a:r>
            <a:br>
              <a:rPr lang="en-GB" b="1" dirty="0" smtClean="0"/>
            </a:br>
            <a:r>
              <a:rPr lang="en-GB" dirty="0" smtClean="0"/>
              <a:t>from the lower right keyboard.</a:t>
            </a:r>
          </a:p>
          <a:p>
            <a:pPr>
              <a:buNone/>
            </a:pPr>
            <a:r>
              <a:rPr lang="en-US" b="1" dirty="0" smtClean="0"/>
              <a:t>Tip: </a:t>
            </a:r>
            <a:r>
              <a:rPr lang="en-US" dirty="0" smtClean="0"/>
              <a:t>If you can’t see the ask string button, click on the </a:t>
            </a:r>
            <a:r>
              <a:rPr lang="en-US" b="1" dirty="0" smtClean="0"/>
              <a:t>blue arrow </a:t>
            </a:r>
            <a:r>
              <a:rPr lang="en-US" dirty="0" smtClean="0"/>
              <a:t>button to cycle through all the available options.</a:t>
            </a:r>
          </a:p>
          <a:p>
            <a:pPr>
              <a:buNone/>
            </a:pPr>
            <a:endParaRPr lang="en-GB" dirty="0" smtClean="0"/>
          </a:p>
          <a:p>
            <a:r>
              <a:rPr lang="en-GB" dirty="0" smtClean="0"/>
              <a:t>Tap on picture inside the closed brackets.</a:t>
            </a:r>
          </a:p>
          <a:p>
            <a:endParaRPr lang="en-GB" dirty="0" smtClean="0"/>
          </a:p>
          <a:p>
            <a:endParaRPr lang="en-GB" dirty="0" smtClean="0"/>
          </a:p>
          <a:p>
            <a:pPr>
              <a:buNone/>
            </a:pPr>
            <a:r>
              <a:rPr lang="en-GB" dirty="0" smtClean="0"/>
              <a:t>Let's use a picture a user has already loaded. </a:t>
            </a:r>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pic>
        <p:nvPicPr>
          <p:cNvPr id="5124" name="Picture 4"/>
          <p:cNvPicPr>
            <a:picLocks noChangeAspect="1" noChangeArrowheads="1"/>
          </p:cNvPicPr>
          <p:nvPr/>
        </p:nvPicPr>
        <p:blipFill>
          <a:blip r:embed="rId2" cstate="print"/>
          <a:srcRect/>
          <a:stretch>
            <a:fillRect/>
          </a:stretch>
        </p:blipFill>
        <p:spPr bwMode="auto">
          <a:xfrm>
            <a:off x="7539964" y="1890258"/>
            <a:ext cx="1161910" cy="849396"/>
          </a:xfrm>
          <a:prstGeom prst="rect">
            <a:avLst/>
          </a:prstGeom>
          <a:noFill/>
          <a:ln w="9525">
            <a:noFill/>
            <a:miter lim="800000"/>
            <a:headEnd/>
            <a:tailEnd/>
          </a:ln>
          <a:effectLst/>
        </p:spPr>
      </p:pic>
      <p:pic>
        <p:nvPicPr>
          <p:cNvPr id="14" name="Picture 13"/>
          <p:cNvPicPr>
            <a:picLocks noChangeAspect="1"/>
          </p:cNvPicPr>
          <p:nvPr/>
        </p:nvPicPr>
        <p:blipFill>
          <a:blip r:embed="rId3" cstate="print"/>
          <a:stretch>
            <a:fillRect/>
          </a:stretch>
        </p:blipFill>
        <p:spPr>
          <a:xfrm>
            <a:off x="5662057" y="3457033"/>
            <a:ext cx="927100" cy="584200"/>
          </a:xfrm>
          <a:prstGeom prst="rect">
            <a:avLst/>
          </a:prstGeom>
        </p:spPr>
      </p:pic>
      <p:pic>
        <p:nvPicPr>
          <p:cNvPr id="5125" name="Picture 5"/>
          <p:cNvPicPr>
            <a:picLocks noChangeAspect="1" noChangeArrowheads="1"/>
          </p:cNvPicPr>
          <p:nvPr/>
        </p:nvPicPr>
        <p:blipFill>
          <a:blip r:embed="rId4" cstate="print"/>
          <a:srcRect/>
          <a:stretch>
            <a:fillRect/>
          </a:stretch>
        </p:blipFill>
        <p:spPr bwMode="auto">
          <a:xfrm>
            <a:off x="4119422" y="4971103"/>
            <a:ext cx="4046538" cy="556292"/>
          </a:xfrm>
          <a:prstGeom prst="rect">
            <a:avLst/>
          </a:prstGeom>
          <a:noFill/>
          <a:ln w="9525">
            <a:noFill/>
            <a:miter lim="800000"/>
            <a:headEnd/>
            <a:tailEnd/>
          </a:ln>
          <a:effectLst/>
        </p:spPr>
      </p:pic>
      <p:cxnSp>
        <p:nvCxnSpPr>
          <p:cNvPr id="17" name="Straight Arrow Connector 16"/>
          <p:cNvCxnSpPr/>
          <p:nvPr/>
        </p:nvCxnSpPr>
        <p:spPr>
          <a:xfrm>
            <a:off x="6340510" y="4672484"/>
            <a:ext cx="1199454" cy="298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450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85800"/>
            <a:ext cx="5313066" cy="886968"/>
          </a:xfrm>
        </p:spPr>
        <p:txBody>
          <a:bodyPr/>
          <a:lstStyle/>
          <a:p>
            <a:r>
              <a:rPr lang="en-US" dirty="0" smtClean="0"/>
              <a:t>Adding a background</a:t>
            </a:r>
            <a:r>
              <a:rPr lang="en-GB" dirty="0" smtClean="0"/>
              <a:t> </a:t>
            </a:r>
            <a:r>
              <a:rPr lang="en-GB" sz="1800" dirty="0" smtClean="0"/>
              <a:t>continued 3...</a:t>
            </a:r>
            <a:endParaRPr lang="en-GB" dirty="0"/>
          </a:p>
        </p:txBody>
      </p:sp>
      <p:sp>
        <p:nvSpPr>
          <p:cNvPr id="3" name="Content Placeholder 2"/>
          <p:cNvSpPr>
            <a:spLocks noGrp="1"/>
          </p:cNvSpPr>
          <p:nvPr>
            <p:ph idx="1"/>
          </p:nvPr>
        </p:nvSpPr>
        <p:spPr>
          <a:xfrm>
            <a:off x="3429000" y="2020888"/>
            <a:ext cx="5313066" cy="4335462"/>
          </a:xfrm>
        </p:spPr>
        <p:txBody>
          <a:bodyPr/>
          <a:lstStyle/>
          <a:p>
            <a:r>
              <a:rPr lang="en-GB" dirty="0" smtClean="0"/>
              <a:t>Tap on the search bar and type in </a:t>
            </a:r>
            <a:r>
              <a:rPr lang="en-GB" b="1" dirty="0" smtClean="0"/>
              <a:t>desert background.</a:t>
            </a:r>
            <a:r>
              <a:rPr lang="en-GB" dirty="0" smtClean="0"/>
              <a:t> </a:t>
            </a:r>
          </a:p>
          <a:p>
            <a:pPr>
              <a:buNone/>
            </a:pPr>
            <a:endParaRPr lang="en-GB" dirty="0" smtClean="0"/>
          </a:p>
          <a:p>
            <a:pPr>
              <a:buNone/>
            </a:pPr>
            <a:r>
              <a:rPr lang="en-GB" dirty="0" smtClean="0"/>
              <a:t>After a couple seconds, you should see various images of deserts on the left pane. Tap the picture you want to use, it will automatically be added as an art resource to your game.</a:t>
            </a:r>
          </a:p>
          <a:p>
            <a:pPr>
              <a:buNone/>
            </a:pPr>
            <a:endParaRPr lang="en-GB" dirty="0" smtClean="0"/>
          </a:p>
          <a:p>
            <a:pPr>
              <a:buNone/>
            </a:pPr>
            <a:endParaRPr lang="en-GB" dirty="0" smtClean="0"/>
          </a:p>
          <a:p>
            <a:pPr>
              <a:buNone/>
            </a:pPr>
            <a:r>
              <a:rPr lang="en-GB" dirty="0" smtClean="0"/>
              <a:t>Your code should look like this:</a:t>
            </a:r>
            <a:endParaRPr lang="en-GB"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6149" name="Picture 5"/>
          <p:cNvPicPr>
            <a:picLocks noChangeAspect="1" noChangeArrowheads="1"/>
          </p:cNvPicPr>
          <p:nvPr/>
        </p:nvPicPr>
        <p:blipFill>
          <a:blip r:embed="rId2" cstate="print"/>
          <a:srcRect/>
          <a:stretch>
            <a:fillRect/>
          </a:stretch>
        </p:blipFill>
        <p:spPr bwMode="auto">
          <a:xfrm>
            <a:off x="5219581" y="2380827"/>
            <a:ext cx="3462197" cy="797588"/>
          </a:xfrm>
          <a:prstGeom prst="rect">
            <a:avLst/>
          </a:prstGeom>
          <a:noFill/>
          <a:ln w="9525">
            <a:noFill/>
            <a:miter lim="800000"/>
            <a:headEnd/>
            <a:tailEnd/>
          </a:ln>
          <a:effectLst/>
        </p:spPr>
      </p:pic>
      <p:pic>
        <p:nvPicPr>
          <p:cNvPr id="6150" name="Picture 6"/>
          <p:cNvPicPr>
            <a:picLocks noChangeAspect="1" noChangeArrowheads="1"/>
          </p:cNvPicPr>
          <p:nvPr/>
        </p:nvPicPr>
        <p:blipFill>
          <a:blip r:embed="rId3" cstate="print"/>
          <a:srcRect/>
          <a:stretch>
            <a:fillRect/>
          </a:stretch>
        </p:blipFill>
        <p:spPr bwMode="auto">
          <a:xfrm>
            <a:off x="3734637" y="4654131"/>
            <a:ext cx="3409741" cy="921918"/>
          </a:xfrm>
          <a:prstGeom prst="rect">
            <a:avLst/>
          </a:prstGeom>
          <a:noFill/>
          <a:ln w="9525">
            <a:noFill/>
            <a:miter lim="800000"/>
            <a:headEnd/>
            <a:tailEnd/>
          </a:ln>
          <a:effectLst/>
        </p:spPr>
      </p:pic>
      <p:pic>
        <p:nvPicPr>
          <p:cNvPr id="6151" name="Picture 7"/>
          <p:cNvPicPr>
            <a:picLocks noChangeAspect="1" noChangeArrowheads="1"/>
          </p:cNvPicPr>
          <p:nvPr/>
        </p:nvPicPr>
        <p:blipFill>
          <a:blip r:embed="rId4" cstate="print"/>
          <a:srcRect/>
          <a:stretch>
            <a:fillRect/>
          </a:stretch>
        </p:blipFill>
        <p:spPr bwMode="auto">
          <a:xfrm>
            <a:off x="3559624" y="6098123"/>
            <a:ext cx="5252778" cy="27023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TouchDevelop</a:t>
            </a:r>
            <a:r>
              <a:rPr lang="en-US" dirty="0" smtClean="0"/>
              <a:t/>
            </a:r>
            <a:br>
              <a:rPr lang="en-US" dirty="0" smtClean="0"/>
            </a:br>
            <a:r>
              <a:rPr lang="en-US" sz="2800" dirty="0" smtClean="0"/>
              <a:t>My First Game</a:t>
            </a:r>
            <a:endParaRPr lang="en-US" sz="2800" dirty="0"/>
          </a:p>
        </p:txBody>
      </p:sp>
      <p:sp>
        <p:nvSpPr>
          <p:cNvPr id="3" name="Subtitle 2"/>
          <p:cNvSpPr>
            <a:spLocks noGrp="1"/>
          </p:cNvSpPr>
          <p:nvPr>
            <p:ph type="subTitle" idx="1"/>
          </p:nvPr>
        </p:nvSpPr>
        <p:spPr/>
        <p:txBody>
          <a:bodyPr>
            <a:normAutofit/>
          </a:bodyPr>
          <a:lstStyle/>
          <a:p>
            <a:r>
              <a:rPr lang="en-US" sz="1800" dirty="0" smtClean="0"/>
              <a:t>Adding sprites</a:t>
            </a:r>
            <a:endParaRPr lang="en-US" sz="1800"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8" name="Picture 3"/>
          <p:cNvPicPr>
            <a:picLocks noChangeAspect="1" noChangeArrowheads="1"/>
          </p:cNvPicPr>
          <p:nvPr/>
        </p:nvPicPr>
        <p:blipFill>
          <a:blip r:embed="rId2" cstate="print"/>
          <a:srcRect/>
          <a:stretch>
            <a:fillRect/>
          </a:stretch>
        </p:blipFill>
        <p:spPr bwMode="auto">
          <a:xfrm>
            <a:off x="1650444" y="1836568"/>
            <a:ext cx="2286000" cy="3009900"/>
          </a:xfrm>
          <a:prstGeom prst="rect">
            <a:avLst/>
          </a:prstGeom>
          <a:noFill/>
          <a:ln w="9525">
            <a:noFill/>
            <a:miter lim="800000"/>
            <a:headEnd/>
            <a:tailEnd/>
          </a:ln>
          <a:effectLst/>
        </p:spPr>
      </p:pic>
    </p:spTree>
    <p:extLst>
      <p:ext uri="{BB962C8B-B14F-4D97-AF65-F5344CB8AC3E}">
        <p14:creationId xmlns:p14="http://schemas.microsoft.com/office/powerpoint/2010/main" xmlns="" val="218466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sprites</a:t>
            </a:r>
            <a:endParaRPr lang="en-GB" dirty="0"/>
          </a:p>
        </p:txBody>
      </p:sp>
      <p:sp>
        <p:nvSpPr>
          <p:cNvPr id="3" name="Content Placeholder 2"/>
          <p:cNvSpPr>
            <a:spLocks noGrp="1"/>
          </p:cNvSpPr>
          <p:nvPr>
            <p:ph idx="1"/>
          </p:nvPr>
        </p:nvSpPr>
        <p:spPr>
          <a:xfrm>
            <a:off x="3429000" y="2020887"/>
            <a:ext cx="4946602" cy="4700587"/>
          </a:xfrm>
        </p:spPr>
        <p:txBody>
          <a:bodyPr>
            <a:normAutofit/>
          </a:bodyPr>
          <a:lstStyle/>
          <a:p>
            <a:r>
              <a:rPr lang="en-GB" dirty="0" smtClean="0"/>
              <a:t>Tap the </a:t>
            </a:r>
            <a:r>
              <a:rPr lang="en-GB" b="1" dirty="0" smtClean="0"/>
              <a:t>run</a:t>
            </a:r>
            <a:r>
              <a:rPr lang="en-GB" dirty="0" smtClean="0"/>
              <a:t> </a:t>
            </a:r>
            <a:r>
              <a:rPr lang="en-GB" b="1" dirty="0" smtClean="0"/>
              <a:t>button</a:t>
            </a:r>
            <a:r>
              <a:rPr lang="en-GB" dirty="0" smtClean="0"/>
              <a:t> to see what happens.</a:t>
            </a:r>
          </a:p>
          <a:p>
            <a:pPr>
              <a:buNone/>
            </a:pPr>
            <a:r>
              <a:rPr lang="en-GB" dirty="0" smtClean="0"/>
              <a:t>As you will see, nothing will happen as there are no sprites in the game engine. A </a:t>
            </a:r>
            <a:r>
              <a:rPr lang="en-GB" b="1" dirty="0" smtClean="0"/>
              <a:t>sprite</a:t>
            </a:r>
            <a:r>
              <a:rPr lang="en-GB" dirty="0" smtClean="0"/>
              <a:t> is a moving element in your game. It can be a shape, text or even a picture.</a:t>
            </a:r>
          </a:p>
          <a:p>
            <a:pPr>
              <a:buNone/>
            </a:pPr>
            <a:r>
              <a:rPr lang="en-GB" dirty="0" smtClean="0"/>
              <a:t>For our game, we are going to create a sprite using an image. </a:t>
            </a:r>
          </a:p>
          <a:p>
            <a:pPr lvl="0"/>
            <a:r>
              <a:rPr lang="en-GB" dirty="0" smtClean="0"/>
              <a:t>start a new line of code.</a:t>
            </a:r>
          </a:p>
          <a:p>
            <a:r>
              <a:rPr lang="en-US" dirty="0" smtClean="0"/>
              <a:t>Tap on </a:t>
            </a:r>
            <a:r>
              <a:rPr lang="en-US" b="1" dirty="0" smtClean="0"/>
              <a:t>data</a:t>
            </a:r>
            <a:r>
              <a:rPr lang="en-US" dirty="0" smtClean="0"/>
              <a:t> from the lower right </a:t>
            </a:r>
            <a:br>
              <a:rPr lang="en-US" dirty="0" smtClean="0"/>
            </a:br>
            <a:r>
              <a:rPr lang="en-US" dirty="0" smtClean="0"/>
              <a:t>keyboard.</a:t>
            </a:r>
          </a:p>
          <a:p>
            <a:r>
              <a:rPr lang="en-US" dirty="0" smtClean="0"/>
              <a:t>Tap on </a:t>
            </a:r>
            <a:r>
              <a:rPr lang="en-US" b="1" dirty="0" smtClean="0"/>
              <a:t>board</a:t>
            </a:r>
            <a:r>
              <a:rPr lang="en-US" dirty="0" smtClean="0"/>
              <a:t> from the lower right</a:t>
            </a:r>
            <a:br>
              <a:rPr lang="en-US" dirty="0" smtClean="0"/>
            </a:br>
            <a:r>
              <a:rPr lang="en-US" dirty="0" smtClean="0"/>
              <a:t>keyboard.</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5" name="Picture 4"/>
          <p:cNvPicPr>
            <a:picLocks noChangeAspect="1"/>
          </p:cNvPicPr>
          <p:nvPr/>
        </p:nvPicPr>
        <p:blipFill>
          <a:blip r:embed="rId2" cstate="print"/>
          <a:stretch>
            <a:fillRect/>
          </a:stretch>
        </p:blipFill>
        <p:spPr>
          <a:xfrm>
            <a:off x="8247343" y="1753665"/>
            <a:ext cx="621517" cy="879003"/>
          </a:xfrm>
          <a:prstGeom prst="rect">
            <a:avLst/>
          </a:prstGeom>
        </p:spPr>
      </p:pic>
      <p:pic>
        <p:nvPicPr>
          <p:cNvPr id="6" name="Picture 5"/>
          <p:cNvPicPr>
            <a:picLocks noChangeAspect="1"/>
          </p:cNvPicPr>
          <p:nvPr/>
        </p:nvPicPr>
        <p:blipFill rotWithShape="1">
          <a:blip r:embed="rId3" cstate="print"/>
          <a:srcRect t="73366" r="85613"/>
          <a:stretch/>
        </p:blipFill>
        <p:spPr>
          <a:xfrm>
            <a:off x="6297963" y="4551290"/>
            <a:ext cx="553127" cy="607289"/>
          </a:xfrm>
          <a:prstGeom prst="rect">
            <a:avLst/>
          </a:prstGeom>
        </p:spPr>
      </p:pic>
      <p:pic>
        <p:nvPicPr>
          <p:cNvPr id="7" name="Picture 4"/>
          <p:cNvPicPr>
            <a:picLocks noChangeAspect="1" noChangeArrowheads="1"/>
          </p:cNvPicPr>
          <p:nvPr/>
        </p:nvPicPr>
        <p:blipFill>
          <a:blip r:embed="rId4" cstate="print"/>
          <a:srcRect/>
          <a:stretch>
            <a:fillRect/>
          </a:stretch>
        </p:blipFill>
        <p:spPr bwMode="auto">
          <a:xfrm>
            <a:off x="7408898" y="4985474"/>
            <a:ext cx="968340" cy="704247"/>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7408898" y="5897781"/>
            <a:ext cx="1026798" cy="70863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
            </a:r>
            <a:r>
              <a:rPr lang="en-GB" dirty="0" smtClean="0"/>
              <a:t>sprites </a:t>
            </a:r>
            <a:r>
              <a:rPr lang="en-GB" sz="1800" dirty="0" smtClean="0"/>
              <a:t>continued 1...</a:t>
            </a:r>
            <a:endParaRPr lang="en-US" sz="1800" dirty="0"/>
          </a:p>
        </p:txBody>
      </p:sp>
      <p:sp>
        <p:nvSpPr>
          <p:cNvPr id="3" name="Content Placeholder 2"/>
          <p:cNvSpPr>
            <a:spLocks noGrp="1"/>
          </p:cNvSpPr>
          <p:nvPr>
            <p:ph idx="1"/>
          </p:nvPr>
        </p:nvSpPr>
        <p:spPr>
          <a:xfrm>
            <a:off x="3428999" y="2020888"/>
            <a:ext cx="5491593" cy="4700587"/>
          </a:xfrm>
        </p:spPr>
        <p:txBody>
          <a:bodyPr>
            <a:normAutofit/>
          </a:bodyPr>
          <a:lstStyle/>
          <a:p>
            <a:r>
              <a:rPr lang="en-GB" dirty="0" smtClean="0"/>
              <a:t>Tap on </a:t>
            </a:r>
            <a:r>
              <a:rPr lang="en-GB" b="1" dirty="0" smtClean="0"/>
              <a:t>create picture </a:t>
            </a:r>
            <a:br>
              <a:rPr lang="en-GB" b="1" dirty="0" smtClean="0"/>
            </a:br>
            <a:r>
              <a:rPr lang="en-GB" dirty="0" smtClean="0"/>
              <a:t>from the lower right keyboard.</a:t>
            </a:r>
          </a:p>
          <a:p>
            <a:pPr>
              <a:buNone/>
            </a:pPr>
            <a:r>
              <a:rPr lang="en-US" b="1" dirty="0" smtClean="0"/>
              <a:t>Remember: </a:t>
            </a:r>
            <a:r>
              <a:rPr lang="en-US" dirty="0" smtClean="0"/>
              <a:t>If you can’t see the ask string button, click on the </a:t>
            </a:r>
            <a:r>
              <a:rPr lang="en-US" b="1" dirty="0" smtClean="0"/>
              <a:t>blue arrow </a:t>
            </a:r>
            <a:r>
              <a:rPr lang="en-US" dirty="0" smtClean="0"/>
              <a:t>button to cycle through all the available options.</a:t>
            </a:r>
          </a:p>
          <a:p>
            <a:pPr>
              <a:buNone/>
            </a:pPr>
            <a:endParaRPr lang="en-GB" dirty="0" smtClean="0"/>
          </a:p>
          <a:p>
            <a:r>
              <a:rPr lang="en-GB" dirty="0" smtClean="0"/>
              <a:t>Tap on picture inside the closed brackets.</a:t>
            </a:r>
          </a:p>
          <a:p>
            <a:endParaRPr lang="en-GB" dirty="0" smtClean="0"/>
          </a:p>
          <a:p>
            <a:endParaRPr lang="en-GB" dirty="0" smtClean="0"/>
          </a:p>
          <a:p>
            <a:pPr>
              <a:buNone/>
            </a:pPr>
            <a:r>
              <a:rPr lang="en-GB" dirty="0" smtClean="0"/>
              <a:t>Let's use another picture a user has already loaded. </a:t>
            </a:r>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pic>
        <p:nvPicPr>
          <p:cNvPr id="14" name="Picture 13"/>
          <p:cNvPicPr>
            <a:picLocks noChangeAspect="1"/>
          </p:cNvPicPr>
          <p:nvPr/>
        </p:nvPicPr>
        <p:blipFill>
          <a:blip r:embed="rId2" cstate="print"/>
          <a:stretch>
            <a:fillRect/>
          </a:stretch>
        </p:blipFill>
        <p:spPr>
          <a:xfrm>
            <a:off x="5976933" y="3446985"/>
            <a:ext cx="927100" cy="584200"/>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7064801" y="2020888"/>
            <a:ext cx="950325" cy="699545"/>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3820872" y="4853348"/>
            <a:ext cx="4633598" cy="798493"/>
          </a:xfrm>
          <a:prstGeom prst="rect">
            <a:avLst/>
          </a:prstGeom>
          <a:noFill/>
          <a:ln w="9525">
            <a:noFill/>
            <a:miter lim="800000"/>
            <a:headEnd/>
            <a:tailEnd/>
          </a:ln>
          <a:effectLst/>
        </p:spPr>
      </p:pic>
      <p:cxnSp>
        <p:nvCxnSpPr>
          <p:cNvPr id="17" name="Straight Arrow Connector 16"/>
          <p:cNvCxnSpPr/>
          <p:nvPr/>
        </p:nvCxnSpPr>
        <p:spPr>
          <a:xfrm>
            <a:off x="6340510" y="4672484"/>
            <a:ext cx="1199454" cy="298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450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
            </a:r>
            <a:r>
              <a:rPr lang="en-GB" dirty="0" smtClean="0"/>
              <a:t>sprites </a:t>
            </a:r>
            <a:r>
              <a:rPr lang="en-GB" sz="1800" dirty="0" smtClean="0"/>
              <a:t>continued 2...</a:t>
            </a:r>
            <a:endParaRPr lang="en-GB" dirty="0"/>
          </a:p>
        </p:txBody>
      </p:sp>
      <p:sp>
        <p:nvSpPr>
          <p:cNvPr id="3" name="Content Placeholder 2"/>
          <p:cNvSpPr>
            <a:spLocks noGrp="1"/>
          </p:cNvSpPr>
          <p:nvPr>
            <p:ph idx="1"/>
          </p:nvPr>
        </p:nvSpPr>
        <p:spPr>
          <a:xfrm>
            <a:off x="3429000" y="2020888"/>
            <a:ext cx="5313066" cy="4335462"/>
          </a:xfrm>
        </p:spPr>
        <p:txBody>
          <a:bodyPr/>
          <a:lstStyle/>
          <a:p>
            <a:r>
              <a:rPr lang="en-GB" dirty="0" smtClean="0"/>
              <a:t>Tap on the search bar and type in the word </a:t>
            </a:r>
            <a:r>
              <a:rPr lang="en-GB" b="1" dirty="0" smtClean="0"/>
              <a:t>tin can.</a:t>
            </a:r>
            <a:r>
              <a:rPr lang="en-GB" dirty="0" smtClean="0"/>
              <a:t> </a:t>
            </a:r>
          </a:p>
          <a:p>
            <a:pPr>
              <a:buNone/>
            </a:pPr>
            <a:r>
              <a:rPr lang="en-GB" dirty="0" smtClean="0"/>
              <a:t/>
            </a:r>
            <a:br>
              <a:rPr lang="en-GB" dirty="0" smtClean="0"/>
            </a:br>
            <a:endParaRPr lang="en-GB" dirty="0" smtClean="0"/>
          </a:p>
          <a:p>
            <a:pPr>
              <a:buNone/>
            </a:pPr>
            <a:r>
              <a:rPr lang="en-GB" dirty="0" smtClean="0"/>
              <a:t>After a couple seconds, you should see various images of tin cans on the left pane. Tap on the image called </a:t>
            </a:r>
            <a:r>
              <a:rPr lang="en-GB" b="1" dirty="0" smtClean="0"/>
              <a:t>tin can target</a:t>
            </a:r>
            <a:r>
              <a:rPr lang="en-GB" dirty="0" smtClean="0"/>
              <a:t> , it will automatically be added as an art resource to your game.</a:t>
            </a:r>
          </a:p>
          <a:p>
            <a:pPr>
              <a:buNone/>
            </a:pPr>
            <a:endParaRPr lang="en-GB" dirty="0" smtClean="0"/>
          </a:p>
          <a:p>
            <a:pPr>
              <a:buNone/>
            </a:pPr>
            <a:endParaRPr lang="en-GB" dirty="0" smtClean="0"/>
          </a:p>
          <a:p>
            <a:pPr>
              <a:buNone/>
            </a:pPr>
            <a:r>
              <a:rPr lang="en-GB" dirty="0" smtClean="0"/>
              <a:t>Your code should look like this:</a:t>
            </a:r>
            <a:endParaRPr lang="en-GB"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6146" name="Picture 2"/>
          <p:cNvPicPr>
            <a:picLocks noChangeAspect="1" noChangeArrowheads="1"/>
          </p:cNvPicPr>
          <p:nvPr/>
        </p:nvPicPr>
        <p:blipFill>
          <a:blip r:embed="rId2" cstate="print"/>
          <a:srcRect/>
          <a:stretch>
            <a:fillRect/>
          </a:stretch>
        </p:blipFill>
        <p:spPr bwMode="auto">
          <a:xfrm>
            <a:off x="4548433" y="2427288"/>
            <a:ext cx="3904946" cy="93891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4548433" y="4851334"/>
            <a:ext cx="3120978" cy="1016179"/>
          </a:xfrm>
          <a:prstGeom prst="rect">
            <a:avLst/>
          </a:prstGeom>
          <a:noFill/>
          <a:ln w="9525">
            <a:noFill/>
            <a:miter lim="800000"/>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3676425" y="6298347"/>
            <a:ext cx="5042125" cy="36284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
            </a:r>
            <a:r>
              <a:rPr lang="en-GB" dirty="0" smtClean="0"/>
              <a:t>sprites </a:t>
            </a:r>
            <a:r>
              <a:rPr lang="en-GB" sz="1800" dirty="0" smtClean="0"/>
              <a:t>continued 3...</a:t>
            </a:r>
            <a:endParaRPr lang="en-GB" dirty="0"/>
          </a:p>
        </p:txBody>
      </p:sp>
      <p:sp>
        <p:nvSpPr>
          <p:cNvPr id="3" name="Content Placeholder 2"/>
          <p:cNvSpPr>
            <a:spLocks noGrp="1"/>
          </p:cNvSpPr>
          <p:nvPr>
            <p:ph idx="1"/>
          </p:nvPr>
        </p:nvSpPr>
        <p:spPr>
          <a:xfrm>
            <a:off x="3429000" y="2020888"/>
            <a:ext cx="5373356" cy="4700587"/>
          </a:xfrm>
        </p:spPr>
        <p:txBody>
          <a:bodyPr>
            <a:normAutofit/>
          </a:bodyPr>
          <a:lstStyle/>
          <a:p>
            <a:pPr lvl="0">
              <a:buNone/>
            </a:pPr>
            <a:r>
              <a:rPr lang="en-GB" dirty="0" smtClean="0"/>
              <a:t>Finally, as we will need to manipulate the tin can sprite, we need to store it in global variable. </a:t>
            </a:r>
          </a:p>
          <a:p>
            <a:r>
              <a:rPr lang="en-GB" dirty="0" smtClean="0"/>
              <a:t>Tap on </a:t>
            </a:r>
            <a:r>
              <a:rPr lang="en-GB" b="1" dirty="0" smtClean="0"/>
              <a:t>tin can target </a:t>
            </a:r>
            <a:r>
              <a:rPr lang="en-GB" dirty="0" smtClean="0"/>
              <a:t>inside the closed brackets.</a:t>
            </a:r>
          </a:p>
          <a:p>
            <a:pPr>
              <a:buNone/>
            </a:pPr>
            <a:endParaRPr lang="en-GB" dirty="0" smtClean="0"/>
          </a:p>
          <a:p>
            <a:pPr>
              <a:buNone/>
            </a:pPr>
            <a:endParaRPr lang="en-GB" dirty="0" smtClean="0"/>
          </a:p>
          <a:p>
            <a:r>
              <a:rPr lang="en-GB" dirty="0" smtClean="0"/>
              <a:t>Tap on </a:t>
            </a:r>
            <a:r>
              <a:rPr lang="en-GB" b="1" dirty="0" smtClean="0"/>
              <a:t>store in var.</a:t>
            </a:r>
            <a:r>
              <a:rPr lang="en-GB" dirty="0" smtClean="0"/>
              <a:t> </a:t>
            </a:r>
          </a:p>
          <a:p>
            <a:r>
              <a:rPr lang="en-GB" dirty="0" smtClean="0"/>
              <a:t>Rename the sprite to </a:t>
            </a:r>
            <a:r>
              <a:rPr lang="en-GB" b="1" dirty="0" smtClean="0"/>
              <a:t>can sprite</a:t>
            </a:r>
            <a:r>
              <a:rPr lang="en-GB" dirty="0" smtClean="0"/>
              <a:t>.</a:t>
            </a:r>
            <a:br>
              <a:rPr lang="en-GB" dirty="0" smtClean="0"/>
            </a:br>
            <a:r>
              <a:rPr lang="en-GB" dirty="0" smtClean="0"/>
              <a:t/>
            </a:r>
            <a:br>
              <a:rPr lang="en-GB" dirty="0" smtClean="0"/>
            </a:br>
            <a:endParaRPr lang="en-GB" dirty="0" smtClean="0"/>
          </a:p>
          <a:p>
            <a:r>
              <a:rPr lang="en-GB" dirty="0" smtClean="0"/>
              <a:t>Then move the cursor to the new </a:t>
            </a:r>
            <a:br>
              <a:rPr lang="en-GB" dirty="0" smtClean="0"/>
            </a:br>
            <a:r>
              <a:rPr lang="en-GB" dirty="0" smtClean="0"/>
              <a:t>variable and tap on </a:t>
            </a:r>
            <a:r>
              <a:rPr lang="en-GB" b="1" dirty="0" smtClean="0"/>
              <a:t>promote to data</a:t>
            </a:r>
            <a:r>
              <a:rPr lang="en-GB" dirty="0" smtClean="0"/>
              <a:t>.</a:t>
            </a:r>
          </a:p>
          <a:p>
            <a:pPr>
              <a:buNone/>
            </a:pPr>
            <a:endParaRPr lang="en-GB"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grpSp>
        <p:nvGrpSpPr>
          <p:cNvPr id="5" name="Group 4"/>
          <p:cNvGrpSpPr/>
          <p:nvPr/>
        </p:nvGrpSpPr>
        <p:grpSpPr>
          <a:xfrm>
            <a:off x="802957" y="2101108"/>
            <a:ext cx="1312624" cy="1873463"/>
            <a:chOff x="802957" y="2101108"/>
            <a:chExt cx="1312624" cy="1873463"/>
          </a:xfrm>
        </p:grpSpPr>
        <p:sp>
          <p:nvSpPr>
            <p:cNvPr id="6" name="Cube 5"/>
            <p:cNvSpPr/>
            <p:nvPr/>
          </p:nvSpPr>
          <p:spPr>
            <a:xfrm>
              <a:off x="865669" y="2781314"/>
              <a:ext cx="1249912" cy="1185703"/>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150976" y="2101108"/>
              <a:ext cx="964605" cy="6802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arallelogram 7"/>
            <p:cNvSpPr/>
            <p:nvPr/>
          </p:nvSpPr>
          <p:spPr>
            <a:xfrm>
              <a:off x="963134" y="2836958"/>
              <a:ext cx="1056030" cy="203243"/>
            </a:xfrm>
            <a:prstGeom prst="parallelogram">
              <a:avLst>
                <a:gd name="adj" fmla="val 103706"/>
              </a:avLst>
            </a:prstGeom>
            <a:solidFill>
              <a:schemeClr val="tx2">
                <a:lumMod val="90000"/>
                <a:lumOff val="10000"/>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02957" y="3328240"/>
              <a:ext cx="1064602" cy="646331"/>
            </a:xfrm>
            <a:prstGeom prst="rect">
              <a:avLst/>
            </a:prstGeom>
            <a:noFill/>
          </p:spPr>
          <p:txBody>
            <a:bodyPr wrap="square" rtlCol="0">
              <a:spAutoFit/>
            </a:bodyPr>
            <a:lstStyle/>
            <a:p>
              <a:pPr algn="ctr"/>
              <a:r>
                <a:rPr lang="en-US" dirty="0" smtClean="0">
                  <a:solidFill>
                    <a:schemeClr val="bg1"/>
                  </a:solidFill>
                </a:rPr>
                <a:t>Global Variable</a:t>
              </a:r>
              <a:endParaRPr lang="en-US" dirty="0">
                <a:solidFill>
                  <a:schemeClr val="bg1"/>
                </a:solidFill>
              </a:endParaRPr>
            </a:p>
          </p:txBody>
        </p:sp>
      </p:grpSp>
      <p:sp>
        <p:nvSpPr>
          <p:cNvPr id="10" name="Notched Right Arrow 9"/>
          <p:cNvSpPr/>
          <p:nvPr/>
        </p:nvSpPr>
        <p:spPr>
          <a:xfrm rot="5400000">
            <a:off x="1019291" y="2211615"/>
            <a:ext cx="987693" cy="45115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TextBox 10"/>
          <p:cNvSpPr txBox="1"/>
          <p:nvPr/>
        </p:nvSpPr>
        <p:spPr>
          <a:xfrm>
            <a:off x="849991" y="1415968"/>
            <a:ext cx="1423271" cy="370577"/>
          </a:xfrm>
          <a:prstGeom prst="rect">
            <a:avLst/>
          </a:prstGeom>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Sprite</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717891" y="3458869"/>
            <a:ext cx="5245240" cy="765389"/>
          </a:xfrm>
          <a:prstGeom prst="rect">
            <a:avLst/>
          </a:prstGeom>
          <a:noFill/>
          <a:ln w="9525">
            <a:noFill/>
            <a:miter lim="800000"/>
            <a:headEnd/>
            <a:tailEnd/>
          </a:ln>
          <a:effectLst/>
        </p:spPr>
      </p:pic>
      <p:cxnSp>
        <p:nvCxnSpPr>
          <p:cNvPr id="14" name="Straight Arrow Connector 13"/>
          <p:cNvCxnSpPr/>
          <p:nvPr/>
        </p:nvCxnSpPr>
        <p:spPr>
          <a:xfrm>
            <a:off x="5154805" y="3090441"/>
            <a:ext cx="2039815" cy="418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220" name="Picture 4"/>
          <p:cNvPicPr>
            <a:picLocks noChangeAspect="1" noChangeArrowheads="1"/>
          </p:cNvPicPr>
          <p:nvPr/>
        </p:nvPicPr>
        <p:blipFill>
          <a:blip r:embed="rId3" cstate="print"/>
          <a:srcRect/>
          <a:stretch>
            <a:fillRect/>
          </a:stretch>
        </p:blipFill>
        <p:spPr bwMode="auto">
          <a:xfrm>
            <a:off x="5911089" y="4264450"/>
            <a:ext cx="760599" cy="551702"/>
          </a:xfrm>
          <a:prstGeom prst="rect">
            <a:avLst/>
          </a:prstGeom>
          <a:noFill/>
          <a:ln w="9525">
            <a:noFill/>
            <a:miter lim="800000"/>
            <a:headEnd/>
            <a:tailEnd/>
          </a:ln>
          <a:effectLst/>
        </p:spPr>
      </p:pic>
      <p:pic>
        <p:nvPicPr>
          <p:cNvPr id="9221" name="Picture 5"/>
          <p:cNvPicPr>
            <a:picLocks noChangeAspect="1" noChangeArrowheads="1"/>
          </p:cNvPicPr>
          <p:nvPr/>
        </p:nvPicPr>
        <p:blipFill>
          <a:blip r:embed="rId4" cstate="print"/>
          <a:srcRect/>
          <a:stretch>
            <a:fillRect/>
          </a:stretch>
        </p:blipFill>
        <p:spPr bwMode="auto">
          <a:xfrm>
            <a:off x="3893571" y="5255827"/>
            <a:ext cx="2522467" cy="486982"/>
          </a:xfrm>
          <a:prstGeom prst="rect">
            <a:avLst/>
          </a:prstGeom>
          <a:noFill/>
          <a:ln w="9525">
            <a:noFill/>
            <a:miter lim="800000"/>
            <a:headEnd/>
            <a:tailEnd/>
          </a:ln>
          <a:effectLst/>
        </p:spPr>
      </p:pic>
      <p:pic>
        <p:nvPicPr>
          <p:cNvPr id="9222" name="Picture 6"/>
          <p:cNvPicPr>
            <a:picLocks noChangeAspect="1" noChangeArrowheads="1"/>
          </p:cNvPicPr>
          <p:nvPr/>
        </p:nvPicPr>
        <p:blipFill>
          <a:blip r:embed="rId5" cstate="print"/>
          <a:srcRect/>
          <a:stretch>
            <a:fillRect/>
          </a:stretch>
        </p:blipFill>
        <p:spPr bwMode="auto">
          <a:xfrm>
            <a:off x="7711684" y="5842270"/>
            <a:ext cx="939947" cy="69503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
            </a:r>
            <a:r>
              <a:rPr lang="en-GB" dirty="0" smtClean="0"/>
              <a:t>sprites </a:t>
            </a:r>
            <a:r>
              <a:rPr lang="en-GB" sz="1800" dirty="0" smtClean="0"/>
              <a:t>continued 4...</a:t>
            </a:r>
            <a:endParaRPr lang="en-GB" dirty="0"/>
          </a:p>
        </p:txBody>
      </p:sp>
      <p:sp>
        <p:nvSpPr>
          <p:cNvPr id="3" name="Content Placeholder 2"/>
          <p:cNvSpPr>
            <a:spLocks noGrp="1"/>
          </p:cNvSpPr>
          <p:nvPr>
            <p:ph idx="1"/>
          </p:nvPr>
        </p:nvSpPr>
        <p:spPr>
          <a:xfrm>
            <a:off x="3429000" y="1818751"/>
            <a:ext cx="5313066" cy="4712677"/>
          </a:xfrm>
        </p:spPr>
        <p:txBody>
          <a:bodyPr/>
          <a:lstStyle/>
          <a:p>
            <a:pPr>
              <a:buNone/>
            </a:pPr>
            <a:r>
              <a:rPr lang="en-GB" dirty="0" smtClean="0"/>
              <a:t>Your code should now look like this:</a:t>
            </a:r>
            <a:br>
              <a:rPr lang="en-GB" dirty="0" smtClean="0"/>
            </a:br>
            <a:r>
              <a:rPr lang="en-GB" dirty="0" smtClean="0"/>
              <a:t/>
            </a:r>
            <a:br>
              <a:rPr lang="en-GB" dirty="0" smtClean="0"/>
            </a:br>
            <a:endParaRPr lang="en-GB" dirty="0" smtClean="0"/>
          </a:p>
          <a:p>
            <a:r>
              <a:rPr lang="en-GB" dirty="0" smtClean="0"/>
              <a:t>Tap the run button to see what happens.</a:t>
            </a:r>
          </a:p>
          <a:p>
            <a:pPr>
              <a:buNone/>
            </a:pPr>
            <a:r>
              <a:rPr lang="en-GB" dirty="0" smtClean="0"/>
              <a:t>Notice that the can is a little to big. Let's resize it using code.</a:t>
            </a:r>
          </a:p>
          <a:p>
            <a:r>
              <a:rPr lang="en-GB" dirty="0" smtClean="0"/>
              <a:t>Add a new line of code.</a:t>
            </a:r>
          </a:p>
          <a:p>
            <a:r>
              <a:rPr lang="en-GB" dirty="0" smtClean="0"/>
              <a:t>Tap on </a:t>
            </a:r>
            <a:r>
              <a:rPr lang="en-GB" b="1" dirty="0" smtClean="0"/>
              <a:t>data </a:t>
            </a:r>
            <a:r>
              <a:rPr lang="en-GB" dirty="0" smtClean="0"/>
              <a:t>from the lower right keyboard.</a:t>
            </a:r>
          </a:p>
          <a:p>
            <a:r>
              <a:rPr lang="en-GB" dirty="0" smtClean="0"/>
              <a:t>Tap on </a:t>
            </a:r>
            <a:r>
              <a:rPr lang="en-GB" b="1" dirty="0" smtClean="0"/>
              <a:t>can sprite</a:t>
            </a:r>
            <a:r>
              <a:rPr lang="en-GB" dirty="0" smtClean="0"/>
              <a:t>.</a:t>
            </a:r>
          </a:p>
          <a:p>
            <a:r>
              <a:rPr lang="en-GB" dirty="0" smtClean="0"/>
              <a:t>Tap on </a:t>
            </a:r>
            <a:r>
              <a:rPr lang="en-GB" b="1" dirty="0" smtClean="0"/>
              <a:t>set width </a:t>
            </a:r>
            <a:r>
              <a:rPr lang="en-GB" dirty="0" smtClean="0"/>
              <a:t>and set the width to </a:t>
            </a:r>
            <a:r>
              <a:rPr lang="en-GB" b="1" dirty="0" smtClean="0"/>
              <a:t>50</a:t>
            </a:r>
            <a:r>
              <a:rPr lang="en-GB" dirty="0" smtClean="0"/>
              <a:t>.</a:t>
            </a:r>
            <a:endParaRPr lang="en-GB"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10242" name="Picture 2"/>
          <p:cNvPicPr>
            <a:picLocks noChangeAspect="1" noChangeArrowheads="1"/>
          </p:cNvPicPr>
          <p:nvPr/>
        </p:nvPicPr>
        <p:blipFill>
          <a:blip r:embed="rId2" cstate="print"/>
          <a:srcRect/>
          <a:stretch>
            <a:fillRect/>
          </a:stretch>
        </p:blipFill>
        <p:spPr bwMode="auto">
          <a:xfrm>
            <a:off x="3566957" y="2426663"/>
            <a:ext cx="5476563" cy="256250"/>
          </a:xfrm>
          <a:prstGeom prst="rect">
            <a:avLst/>
          </a:prstGeom>
          <a:noFill/>
          <a:ln w="9525">
            <a:noFill/>
            <a:miter lim="800000"/>
            <a:headEnd/>
            <a:tailEnd/>
          </a:ln>
          <a:effectLst/>
        </p:spPr>
      </p:pic>
      <p:pic>
        <p:nvPicPr>
          <p:cNvPr id="9" name="Picture 8"/>
          <p:cNvPicPr>
            <a:picLocks noChangeAspect="1"/>
          </p:cNvPicPr>
          <p:nvPr/>
        </p:nvPicPr>
        <p:blipFill>
          <a:blip r:embed="rId3" cstate="print"/>
          <a:stretch>
            <a:fillRect/>
          </a:stretch>
        </p:blipFill>
        <p:spPr>
          <a:xfrm>
            <a:off x="8046384" y="2713057"/>
            <a:ext cx="511380" cy="723238"/>
          </a:xfrm>
          <a:prstGeom prst="rect">
            <a:avLst/>
          </a:prstGeom>
        </p:spPr>
      </p:pic>
      <p:pic>
        <p:nvPicPr>
          <p:cNvPr id="10" name="Picture 9"/>
          <p:cNvPicPr>
            <a:picLocks noChangeAspect="1"/>
          </p:cNvPicPr>
          <p:nvPr/>
        </p:nvPicPr>
        <p:blipFill rotWithShape="1">
          <a:blip r:embed="rId4" cstate="print"/>
          <a:srcRect t="73366" r="85613"/>
          <a:stretch/>
        </p:blipFill>
        <p:spPr>
          <a:xfrm>
            <a:off x="6297962" y="4076829"/>
            <a:ext cx="553127" cy="607289"/>
          </a:xfrm>
          <a:prstGeom prst="rect">
            <a:avLst/>
          </a:prstGeom>
        </p:spPr>
      </p:pic>
      <p:pic>
        <p:nvPicPr>
          <p:cNvPr id="11" name="Picture 4"/>
          <p:cNvPicPr>
            <a:picLocks noChangeAspect="1" noChangeArrowheads="1"/>
          </p:cNvPicPr>
          <p:nvPr/>
        </p:nvPicPr>
        <p:blipFill>
          <a:blip r:embed="rId5" cstate="print"/>
          <a:srcRect/>
          <a:stretch>
            <a:fillRect/>
          </a:stretch>
        </p:blipFill>
        <p:spPr bwMode="auto">
          <a:xfrm>
            <a:off x="8210968" y="4592638"/>
            <a:ext cx="772264" cy="56164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6" cstate="print"/>
          <a:srcRect/>
          <a:stretch>
            <a:fillRect/>
          </a:stretch>
        </p:blipFill>
        <p:spPr bwMode="auto">
          <a:xfrm>
            <a:off x="5729980" y="5032121"/>
            <a:ext cx="801449" cy="603909"/>
          </a:xfrm>
          <a:prstGeom prst="rect">
            <a:avLst/>
          </a:prstGeom>
          <a:noFill/>
          <a:ln w="9525">
            <a:noFill/>
            <a:miter lim="800000"/>
            <a:headEnd/>
            <a:tailEnd/>
          </a:ln>
          <a:effectLst/>
        </p:spPr>
      </p:pic>
      <p:pic>
        <p:nvPicPr>
          <p:cNvPr id="10244" name="Picture 4"/>
          <p:cNvPicPr>
            <a:picLocks noChangeAspect="1" noChangeArrowheads="1"/>
          </p:cNvPicPr>
          <p:nvPr/>
        </p:nvPicPr>
        <p:blipFill>
          <a:blip r:embed="rId7" cstate="print"/>
          <a:srcRect/>
          <a:stretch>
            <a:fillRect/>
          </a:stretch>
        </p:blipFill>
        <p:spPr bwMode="auto">
          <a:xfrm>
            <a:off x="8046383" y="5636031"/>
            <a:ext cx="737139" cy="543706"/>
          </a:xfrm>
          <a:prstGeom prst="rect">
            <a:avLst/>
          </a:prstGeom>
          <a:noFill/>
          <a:ln w="9525">
            <a:noFill/>
            <a:miter lim="800000"/>
            <a:headEnd/>
            <a:tailEnd/>
          </a:ln>
          <a:effectLst/>
        </p:spPr>
      </p:pic>
      <p:pic>
        <p:nvPicPr>
          <p:cNvPr id="10245" name="Picture 5"/>
          <p:cNvPicPr>
            <a:picLocks noChangeAspect="1" noChangeArrowheads="1"/>
          </p:cNvPicPr>
          <p:nvPr/>
        </p:nvPicPr>
        <p:blipFill>
          <a:blip r:embed="rId8" cstate="print"/>
          <a:srcRect/>
          <a:stretch>
            <a:fillRect/>
          </a:stretch>
        </p:blipFill>
        <p:spPr bwMode="auto">
          <a:xfrm>
            <a:off x="4093712" y="6241146"/>
            <a:ext cx="3272535" cy="29028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TouchDevelop</a:t>
            </a:r>
            <a:r>
              <a:rPr lang="en-US" dirty="0" smtClean="0"/>
              <a:t/>
            </a:r>
            <a:br>
              <a:rPr lang="en-US" dirty="0" smtClean="0"/>
            </a:br>
            <a:r>
              <a:rPr lang="en-US" sz="2800" dirty="0" smtClean="0"/>
              <a:t>My First Game</a:t>
            </a:r>
            <a:endParaRPr lang="en-US" sz="2800" dirty="0"/>
          </a:p>
        </p:txBody>
      </p:sp>
      <p:sp>
        <p:nvSpPr>
          <p:cNvPr id="3" name="Subtitle 2"/>
          <p:cNvSpPr>
            <a:spLocks noGrp="1"/>
          </p:cNvSpPr>
          <p:nvPr>
            <p:ph type="subTitle" idx="1"/>
          </p:nvPr>
        </p:nvSpPr>
        <p:spPr/>
        <p:txBody>
          <a:bodyPr>
            <a:normAutofit/>
          </a:bodyPr>
          <a:lstStyle/>
          <a:p>
            <a:r>
              <a:rPr lang="en-US" sz="1800" dirty="0" smtClean="0"/>
              <a:t>Working with sprites</a:t>
            </a:r>
            <a:endParaRPr lang="en-US" sz="1800"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8" name="Picture 3"/>
          <p:cNvPicPr>
            <a:picLocks noChangeAspect="1" noChangeArrowheads="1"/>
          </p:cNvPicPr>
          <p:nvPr/>
        </p:nvPicPr>
        <p:blipFill>
          <a:blip r:embed="rId2" cstate="print"/>
          <a:srcRect/>
          <a:stretch>
            <a:fillRect/>
          </a:stretch>
        </p:blipFill>
        <p:spPr bwMode="auto">
          <a:xfrm>
            <a:off x="1650444" y="1836568"/>
            <a:ext cx="2286000" cy="3009900"/>
          </a:xfrm>
          <a:prstGeom prst="rect">
            <a:avLst/>
          </a:prstGeom>
          <a:noFill/>
          <a:ln w="9525">
            <a:noFill/>
            <a:miter lim="800000"/>
            <a:headEnd/>
            <a:tailEnd/>
          </a:ln>
          <a:effectLst/>
        </p:spPr>
      </p:pic>
    </p:spTree>
    <p:extLst>
      <p:ext uri="{BB962C8B-B14F-4D97-AF65-F5344CB8AC3E}">
        <p14:creationId xmlns:p14="http://schemas.microsoft.com/office/powerpoint/2010/main" xmlns="" val="218466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a:t>
            </a:r>
            <a:endParaRPr lang="en-GB" dirty="0"/>
          </a:p>
        </p:txBody>
      </p:sp>
      <p:sp>
        <p:nvSpPr>
          <p:cNvPr id="3" name="Content Placeholder 2"/>
          <p:cNvSpPr>
            <a:spLocks noGrp="1"/>
          </p:cNvSpPr>
          <p:nvPr>
            <p:ph idx="1"/>
          </p:nvPr>
        </p:nvSpPr>
        <p:spPr>
          <a:xfrm>
            <a:off x="3429000" y="1808704"/>
            <a:ext cx="5384454" cy="4912772"/>
          </a:xfrm>
        </p:spPr>
        <p:txBody>
          <a:bodyPr>
            <a:normAutofit/>
          </a:bodyPr>
          <a:lstStyle/>
          <a:p>
            <a:r>
              <a:rPr lang="en-GB" dirty="0" smtClean="0"/>
              <a:t>Try running the game again. The tin can should start in the centre of the screen then start </a:t>
            </a:r>
            <a:br>
              <a:rPr lang="en-GB" dirty="0" smtClean="0"/>
            </a:br>
            <a:r>
              <a:rPr lang="en-GB" dirty="0" smtClean="0"/>
              <a:t>falling until it eventually disappears!</a:t>
            </a:r>
          </a:p>
          <a:p>
            <a:r>
              <a:rPr lang="en-GB" dirty="0" smtClean="0"/>
              <a:t>We will add code that sends the tin can back to the top of the screen when we detect that it has fallen off the screen.</a:t>
            </a:r>
          </a:p>
          <a:p>
            <a:pPr lvl="0"/>
            <a:r>
              <a:rPr lang="en-GB" dirty="0" smtClean="0"/>
              <a:t>Go to </a:t>
            </a:r>
            <a:r>
              <a:rPr lang="en-GB" b="1" dirty="0" smtClean="0"/>
              <a:t>events</a:t>
            </a:r>
            <a:r>
              <a:rPr lang="en-GB" dirty="0" smtClean="0"/>
              <a:t> and tap on the </a:t>
            </a:r>
            <a:r>
              <a:rPr lang="en-GB" b="1" dirty="0" err="1" smtClean="0"/>
              <a:t>gameloop</a:t>
            </a:r>
            <a:r>
              <a:rPr lang="en-GB" dirty="0" smtClean="0"/>
              <a:t>.</a:t>
            </a:r>
          </a:p>
          <a:p>
            <a:pPr lvl="0"/>
            <a:endParaRPr lang="en-GB" dirty="0" smtClean="0"/>
          </a:p>
          <a:p>
            <a:pPr lvl="0"/>
            <a:endParaRPr lang="en-GB" dirty="0" smtClean="0"/>
          </a:p>
          <a:p>
            <a:r>
              <a:rPr lang="en-GB" dirty="0" smtClean="0"/>
              <a:t>The </a:t>
            </a:r>
            <a:r>
              <a:rPr lang="en-GB" dirty="0" err="1" smtClean="0"/>
              <a:t>gameloop</a:t>
            </a:r>
            <a:r>
              <a:rPr lang="en-GB" dirty="0" smtClean="0"/>
              <a:t> event contains code that needs to be run regularly. The event is triggered about every 50ms. It is used mainly for collision detection or to monitor the passage of time.</a:t>
            </a:r>
            <a:endParaRPr lang="en-GB"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5" name="Picture 4"/>
          <p:cNvPicPr>
            <a:picLocks noChangeAspect="1"/>
          </p:cNvPicPr>
          <p:nvPr/>
        </p:nvPicPr>
        <p:blipFill>
          <a:blip r:embed="rId2" cstate="print"/>
          <a:stretch>
            <a:fillRect/>
          </a:stretch>
        </p:blipFill>
        <p:spPr>
          <a:xfrm>
            <a:off x="8121548" y="2180492"/>
            <a:ext cx="511380" cy="723238"/>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058088" y="4396395"/>
            <a:ext cx="2403002" cy="91455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TouchDevelop</a:t>
            </a:r>
            <a:r>
              <a:rPr lang="en-US" dirty="0" smtClean="0"/>
              <a:t/>
            </a:r>
            <a:br>
              <a:rPr lang="en-US" dirty="0" smtClean="0"/>
            </a:br>
            <a:r>
              <a:rPr lang="en-US" sz="2800" dirty="0" smtClean="0"/>
              <a:t>My First Game</a:t>
            </a:r>
            <a:endParaRPr lang="en-US" sz="2800" dirty="0"/>
          </a:p>
        </p:txBody>
      </p:sp>
      <p:sp>
        <p:nvSpPr>
          <p:cNvPr id="3" name="Subtitle 2"/>
          <p:cNvSpPr>
            <a:spLocks noGrp="1"/>
          </p:cNvSpPr>
          <p:nvPr>
            <p:ph type="subTitle" idx="1"/>
          </p:nvPr>
        </p:nvSpPr>
        <p:spPr/>
        <p:txBody>
          <a:bodyPr>
            <a:normAutofit/>
          </a:bodyPr>
          <a:lstStyle/>
          <a:p>
            <a:r>
              <a:rPr lang="en-US" sz="1800" dirty="0" smtClean="0"/>
              <a:t>“Tin Can Game”</a:t>
            </a:r>
            <a:endParaRPr lang="en-US" sz="1800"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6" name="Picture 3"/>
          <p:cNvPicPr>
            <a:picLocks noChangeAspect="1" noChangeArrowheads="1"/>
          </p:cNvPicPr>
          <p:nvPr/>
        </p:nvPicPr>
        <p:blipFill>
          <a:blip r:embed="rId2" cstate="print"/>
          <a:srcRect/>
          <a:stretch>
            <a:fillRect/>
          </a:stretch>
        </p:blipFill>
        <p:spPr bwMode="auto">
          <a:xfrm>
            <a:off x="1650444" y="1836568"/>
            <a:ext cx="2286000" cy="3009900"/>
          </a:xfrm>
          <a:prstGeom prst="rect">
            <a:avLst/>
          </a:prstGeom>
          <a:noFill/>
          <a:ln w="9525">
            <a:noFill/>
            <a:miter lim="800000"/>
            <a:headEnd/>
            <a:tailEnd/>
          </a:ln>
          <a:effectLst/>
        </p:spPr>
      </p:pic>
    </p:spTree>
    <p:extLst>
      <p:ext uri="{BB962C8B-B14F-4D97-AF65-F5344CB8AC3E}">
        <p14:creationId xmlns:p14="http://schemas.microsoft.com/office/powerpoint/2010/main" xmlns="" val="422721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1...</a:t>
            </a:r>
            <a:endParaRPr lang="en-GB" sz="1800" dirty="0"/>
          </a:p>
        </p:txBody>
      </p:sp>
      <p:sp>
        <p:nvSpPr>
          <p:cNvPr id="3" name="Content Placeholder 2"/>
          <p:cNvSpPr>
            <a:spLocks noGrp="1"/>
          </p:cNvSpPr>
          <p:nvPr>
            <p:ph idx="1"/>
          </p:nvPr>
        </p:nvSpPr>
        <p:spPr>
          <a:xfrm>
            <a:off x="3428999" y="2020888"/>
            <a:ext cx="5524081" cy="4700587"/>
          </a:xfrm>
        </p:spPr>
        <p:txBody>
          <a:bodyPr>
            <a:normAutofit/>
          </a:bodyPr>
          <a:lstStyle/>
          <a:p>
            <a:pPr>
              <a:buNone/>
            </a:pPr>
            <a:r>
              <a:rPr lang="en-GB" dirty="0" smtClean="0"/>
              <a:t>Notice there are already two lines of code in </a:t>
            </a:r>
            <a:r>
              <a:rPr lang="en-GB" dirty="0" err="1" smtClean="0"/>
              <a:t>gameloop</a:t>
            </a:r>
            <a:r>
              <a:rPr lang="en-GB" dirty="0" smtClean="0"/>
              <a:t>.</a:t>
            </a:r>
          </a:p>
          <a:p>
            <a:pPr>
              <a:buNone/>
            </a:pPr>
            <a:endParaRPr lang="en-GB" dirty="0" smtClean="0"/>
          </a:p>
          <a:p>
            <a:pPr>
              <a:buNone/>
            </a:pPr>
            <a:endParaRPr lang="en-GB" dirty="0" smtClean="0"/>
          </a:p>
          <a:p>
            <a:pPr>
              <a:buNone/>
            </a:pPr>
            <a:r>
              <a:rPr lang="en-GB" dirty="0" smtClean="0"/>
              <a:t>The first line of code in </a:t>
            </a:r>
            <a:r>
              <a:rPr lang="en-GB" dirty="0" err="1" smtClean="0"/>
              <a:t>gameloop</a:t>
            </a:r>
            <a:r>
              <a:rPr lang="en-GB" dirty="0" smtClean="0"/>
              <a:t> (</a:t>
            </a:r>
            <a:r>
              <a:rPr lang="en-GB" b="1" dirty="0" smtClean="0"/>
              <a:t>board → evolve</a:t>
            </a:r>
            <a:r>
              <a:rPr lang="en-GB" dirty="0" smtClean="0"/>
              <a:t>) tells the game engine to apply the physics such as gravity, forces, velocities and sprite movement for one step of time.</a:t>
            </a:r>
          </a:p>
          <a:p>
            <a:pPr>
              <a:buNone/>
            </a:pPr>
            <a:r>
              <a:rPr lang="en-GB" dirty="0" smtClean="0"/>
              <a:t>The last line of code (</a:t>
            </a:r>
            <a:r>
              <a:rPr lang="en-GB" b="1" dirty="0" smtClean="0"/>
              <a:t>board → update on wall</a:t>
            </a:r>
            <a:r>
              <a:rPr lang="en-GB" dirty="0" smtClean="0"/>
              <a:t>) tells the game engine to re-draw the changes onto the screen.       </a:t>
            </a:r>
          </a:p>
          <a:p>
            <a:pPr>
              <a:buNone/>
            </a:pPr>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4049644" y="2772142"/>
            <a:ext cx="2565522" cy="86862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2...</a:t>
            </a:r>
            <a:endParaRPr lang="en-US" sz="1800" dirty="0"/>
          </a:p>
        </p:txBody>
      </p:sp>
      <p:sp>
        <p:nvSpPr>
          <p:cNvPr id="3" name="Content Placeholder 2"/>
          <p:cNvSpPr>
            <a:spLocks noGrp="1"/>
          </p:cNvSpPr>
          <p:nvPr>
            <p:ph idx="1"/>
          </p:nvPr>
        </p:nvSpPr>
        <p:spPr>
          <a:xfrm>
            <a:off x="3428999" y="1778558"/>
            <a:ext cx="5376643" cy="4942917"/>
          </a:xfrm>
        </p:spPr>
        <p:txBody>
          <a:bodyPr>
            <a:normAutofit/>
          </a:bodyPr>
          <a:lstStyle/>
          <a:p>
            <a:pPr>
              <a:buNone/>
            </a:pPr>
            <a:r>
              <a:rPr lang="en-GB" dirty="0" smtClean="0"/>
              <a:t>Now Let's add the code that sends the tin can back to the top of the screen when we detect that it has fallen off the screen. For this we will use an “if” statement.</a:t>
            </a:r>
          </a:p>
          <a:p>
            <a:r>
              <a:rPr lang="en-US" dirty="0" smtClean="0"/>
              <a:t>Add a new line.</a:t>
            </a:r>
          </a:p>
          <a:p>
            <a:r>
              <a:rPr lang="en-US" dirty="0" smtClean="0"/>
              <a:t>Tap on </a:t>
            </a:r>
            <a:r>
              <a:rPr lang="en-US" b="1" dirty="0" smtClean="0"/>
              <a:t>if </a:t>
            </a:r>
            <a:r>
              <a:rPr lang="en-US" dirty="0" smtClean="0"/>
              <a:t>in the lower right keyboard.</a:t>
            </a:r>
          </a:p>
          <a:p>
            <a:pPr>
              <a:buNone/>
            </a:pPr>
            <a:r>
              <a:rPr lang="en-GB" dirty="0" smtClean="0"/>
              <a:t>We can use the </a:t>
            </a:r>
            <a:r>
              <a:rPr lang="en-GB" b="1" dirty="0" smtClean="0"/>
              <a:t>x</a:t>
            </a:r>
            <a:r>
              <a:rPr lang="en-GB" dirty="0" smtClean="0"/>
              <a:t> and </a:t>
            </a:r>
            <a:r>
              <a:rPr lang="en-GB" b="1" dirty="0" smtClean="0"/>
              <a:t>y</a:t>
            </a:r>
            <a:r>
              <a:rPr lang="en-GB" dirty="0" smtClean="0"/>
              <a:t> actions to get the current position of the sprite. We know that the tin can has fallen off the screen </a:t>
            </a:r>
            <a:r>
              <a:rPr lang="en-GB" b="1" dirty="0" smtClean="0"/>
              <a:t>if</a:t>
            </a:r>
            <a:r>
              <a:rPr lang="en-GB" dirty="0" smtClean="0"/>
              <a:t> its y value is greater (&gt;) than the height of the board (board → height</a:t>
            </a:r>
            <a:r>
              <a:rPr lang="en-GB" b="1" dirty="0" smtClean="0"/>
              <a:t> </a:t>
            </a:r>
            <a:r>
              <a:rPr lang="en-GB" dirty="0" smtClean="0"/>
              <a:t>)</a:t>
            </a:r>
            <a:endParaRPr lang="en-US" dirty="0" smtClean="0"/>
          </a:p>
          <a:p>
            <a:r>
              <a:rPr lang="en-US" dirty="0" smtClean="0"/>
              <a:t>Tap on </a:t>
            </a:r>
            <a:r>
              <a:rPr lang="en-US" b="1" dirty="0" smtClean="0"/>
              <a:t>condition</a:t>
            </a:r>
            <a:r>
              <a:rPr lang="en-US" dirty="0" smtClean="0"/>
              <a:t>.</a:t>
            </a:r>
          </a:p>
        </p:txBody>
      </p:sp>
      <p:sp>
        <p:nvSpPr>
          <p:cNvPr id="14" name="Footer Placeholder 13"/>
          <p:cNvSpPr>
            <a:spLocks noGrp="1"/>
          </p:cNvSpPr>
          <p:nvPr>
            <p:ph type="ftr" sz="quarter" idx="11"/>
          </p:nvPr>
        </p:nvSpPr>
        <p:spPr/>
        <p:txBody>
          <a:bodyPr/>
          <a:lstStyle/>
          <a:p>
            <a:r>
              <a:rPr lang="en-US" smtClean="0"/>
              <a:t>Created by S. Johnson - www.touchdevelop.weebly.com</a:t>
            </a:r>
            <a:endParaRPr lang="en-US"/>
          </a:p>
        </p:txBody>
      </p:sp>
      <p:pic>
        <p:nvPicPr>
          <p:cNvPr id="10" name="Picture 9"/>
          <p:cNvPicPr>
            <a:picLocks noChangeAspect="1"/>
          </p:cNvPicPr>
          <p:nvPr/>
        </p:nvPicPr>
        <p:blipFill rotWithShape="1">
          <a:blip r:embed="rId2" cstate="print"/>
          <a:srcRect t="73366" r="85613"/>
          <a:stretch/>
        </p:blipFill>
        <p:spPr>
          <a:xfrm>
            <a:off x="5517220" y="2961057"/>
            <a:ext cx="553127" cy="607289"/>
          </a:xfrm>
          <a:prstGeom prst="rect">
            <a:avLst/>
          </a:prstGeom>
        </p:spPr>
      </p:pic>
      <p:pic>
        <p:nvPicPr>
          <p:cNvPr id="4" name="Picture 3"/>
          <p:cNvPicPr>
            <a:picLocks noChangeAspect="1"/>
          </p:cNvPicPr>
          <p:nvPr/>
        </p:nvPicPr>
        <p:blipFill>
          <a:blip r:embed="rId3" cstate="print"/>
          <a:stretch>
            <a:fillRect/>
          </a:stretch>
        </p:blipFill>
        <p:spPr>
          <a:xfrm>
            <a:off x="7861833" y="3462446"/>
            <a:ext cx="927100" cy="63500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5850514" y="5815882"/>
            <a:ext cx="2526724" cy="767612"/>
          </a:xfrm>
          <a:prstGeom prst="rect">
            <a:avLst/>
          </a:prstGeom>
          <a:noFill/>
          <a:ln w="9525">
            <a:noFill/>
            <a:miter lim="800000"/>
            <a:headEnd/>
            <a:tailEnd/>
          </a:ln>
          <a:effectLst/>
        </p:spPr>
      </p:pic>
      <p:cxnSp>
        <p:nvCxnSpPr>
          <p:cNvPr id="11" name="Straight Arrow Connector 10"/>
          <p:cNvCxnSpPr/>
          <p:nvPr/>
        </p:nvCxnSpPr>
        <p:spPr>
          <a:xfrm>
            <a:off x="5647175" y="5725450"/>
            <a:ext cx="864158" cy="1507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5000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3...</a:t>
            </a:r>
            <a:endParaRPr lang="en-US" sz="1800" dirty="0"/>
          </a:p>
        </p:txBody>
      </p:sp>
      <p:sp>
        <p:nvSpPr>
          <p:cNvPr id="3" name="Content Placeholder 2"/>
          <p:cNvSpPr>
            <a:spLocks noGrp="1"/>
          </p:cNvSpPr>
          <p:nvPr>
            <p:ph idx="1"/>
          </p:nvPr>
        </p:nvSpPr>
        <p:spPr>
          <a:xfrm>
            <a:off x="3428999" y="1778558"/>
            <a:ext cx="5376643" cy="4942917"/>
          </a:xfrm>
        </p:spPr>
        <p:txBody>
          <a:bodyPr>
            <a:normAutofit/>
          </a:bodyPr>
          <a:lstStyle/>
          <a:p>
            <a:r>
              <a:rPr lang="en-US" dirty="0" smtClean="0"/>
              <a:t>Tap on </a:t>
            </a:r>
            <a:r>
              <a:rPr lang="en-US" b="1" dirty="0" smtClean="0"/>
              <a:t>data</a:t>
            </a:r>
            <a:r>
              <a:rPr lang="en-US" dirty="0" smtClean="0"/>
              <a:t>.</a:t>
            </a:r>
          </a:p>
          <a:p>
            <a:r>
              <a:rPr lang="en-US" dirty="0" smtClean="0"/>
              <a:t>Tap on </a:t>
            </a:r>
            <a:r>
              <a:rPr lang="en-US" b="1" dirty="0" smtClean="0"/>
              <a:t>can sprite</a:t>
            </a:r>
            <a:r>
              <a:rPr lang="en-US" dirty="0" smtClean="0"/>
              <a:t>.</a:t>
            </a:r>
            <a:br>
              <a:rPr lang="en-US" dirty="0" smtClean="0"/>
            </a:br>
            <a:endParaRPr lang="en-US" dirty="0" smtClean="0"/>
          </a:p>
          <a:p>
            <a:r>
              <a:rPr lang="en-US" dirty="0" smtClean="0"/>
              <a:t>Tap on </a:t>
            </a:r>
            <a:r>
              <a:rPr lang="en-US" b="1" dirty="0" smtClean="0"/>
              <a:t>y</a:t>
            </a:r>
            <a:r>
              <a:rPr lang="en-US" dirty="0" smtClean="0"/>
              <a:t>.                 This will return the current y coordinates of the can sprite.</a:t>
            </a:r>
          </a:p>
          <a:p>
            <a:r>
              <a:rPr lang="en-US" dirty="0" smtClean="0"/>
              <a:t>Tap on </a:t>
            </a:r>
            <a:r>
              <a:rPr lang="en-US" b="1" dirty="0" smtClean="0"/>
              <a:t>&gt; </a:t>
            </a:r>
            <a:r>
              <a:rPr lang="en-US" dirty="0" smtClean="0"/>
              <a:t>(greater than)</a:t>
            </a:r>
            <a:endParaRPr lang="en-US" b="1" dirty="0" smtClean="0"/>
          </a:p>
          <a:p>
            <a:pPr>
              <a:buNone/>
            </a:pPr>
            <a:r>
              <a:rPr lang="en-US" dirty="0" smtClean="0"/>
              <a:t>We want to check to see if the y position of the can sprite is greater than the board height.</a:t>
            </a:r>
          </a:p>
          <a:p>
            <a:r>
              <a:rPr lang="en-US" dirty="0" smtClean="0"/>
              <a:t>Tap on </a:t>
            </a:r>
            <a:r>
              <a:rPr lang="en-US" b="1" dirty="0" smtClean="0"/>
              <a:t>data</a:t>
            </a:r>
            <a:r>
              <a:rPr lang="en-US" dirty="0" smtClean="0"/>
              <a:t>.</a:t>
            </a:r>
          </a:p>
          <a:p>
            <a:r>
              <a:rPr lang="en-US" dirty="0" smtClean="0"/>
              <a:t>Tap on </a:t>
            </a:r>
            <a:r>
              <a:rPr lang="en-US" b="1" dirty="0" smtClean="0"/>
              <a:t>board</a:t>
            </a:r>
            <a:r>
              <a:rPr lang="en-US" dirty="0" smtClean="0"/>
              <a:t>. </a:t>
            </a:r>
          </a:p>
          <a:p>
            <a:r>
              <a:rPr lang="en-US" dirty="0" smtClean="0"/>
              <a:t>Tap on </a:t>
            </a:r>
            <a:r>
              <a:rPr lang="en-US" b="1" dirty="0" smtClean="0"/>
              <a:t>height</a:t>
            </a:r>
            <a:r>
              <a:rPr lang="en-US" dirty="0" smtClean="0"/>
              <a:t>.</a:t>
            </a:r>
          </a:p>
        </p:txBody>
      </p:sp>
      <p:sp>
        <p:nvSpPr>
          <p:cNvPr id="14" name="Footer Placeholder 13"/>
          <p:cNvSpPr>
            <a:spLocks noGrp="1"/>
          </p:cNvSpPr>
          <p:nvPr>
            <p:ph type="ftr" sz="quarter" idx="11"/>
          </p:nvPr>
        </p:nvSpPr>
        <p:spPr/>
        <p:txBody>
          <a:bodyPr/>
          <a:lstStyle/>
          <a:p>
            <a:r>
              <a:rPr lang="en-US" smtClean="0"/>
              <a:t>Created by S. Johnson - www.touchdevelop.weebly.com</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5242589" y="1678078"/>
            <a:ext cx="806520" cy="56345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840560" y="2271681"/>
            <a:ext cx="756645" cy="56345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4786716" y="2774852"/>
            <a:ext cx="811265" cy="605592"/>
          </a:xfrm>
          <a:prstGeom prst="rect">
            <a:avLst/>
          </a:prstGeom>
          <a:noFill/>
          <a:ln w="9525">
            <a:noFill/>
            <a:miter lim="800000"/>
            <a:headEnd/>
            <a:tailEnd/>
          </a:ln>
          <a:effectLst/>
        </p:spPr>
      </p:pic>
      <p:sp>
        <p:nvSpPr>
          <p:cNvPr id="12" name="Rectangle 11"/>
          <p:cNvSpPr/>
          <p:nvPr/>
        </p:nvSpPr>
        <p:spPr>
          <a:xfrm>
            <a:off x="261257" y="1678078"/>
            <a:ext cx="2723103" cy="21101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Arrow Connector 15"/>
          <p:cNvCxnSpPr/>
          <p:nvPr/>
        </p:nvCxnSpPr>
        <p:spPr>
          <a:xfrm flipH="1">
            <a:off x="417008" y="1828803"/>
            <a:ext cx="8892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54276" y="1828803"/>
            <a:ext cx="8926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93447" y="1838851"/>
            <a:ext cx="1" cy="7936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793448" y="2965764"/>
            <a:ext cx="0" cy="752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383858" y="1634089"/>
            <a:ext cx="300082" cy="369332"/>
          </a:xfrm>
          <a:prstGeom prst="rect">
            <a:avLst/>
          </a:prstGeom>
          <a:noFill/>
        </p:spPr>
        <p:txBody>
          <a:bodyPr wrap="none" rtlCol="0">
            <a:spAutoFit/>
          </a:bodyPr>
          <a:lstStyle/>
          <a:p>
            <a:r>
              <a:rPr lang="en-GB" dirty="0" smtClean="0">
                <a:solidFill>
                  <a:schemeClr val="accent1">
                    <a:lumMod val="75000"/>
                  </a:schemeClr>
                </a:solidFill>
              </a:rPr>
              <a:t>x</a:t>
            </a:r>
            <a:endParaRPr lang="en-GB" dirty="0">
              <a:solidFill>
                <a:schemeClr val="accent1">
                  <a:lumMod val="75000"/>
                </a:schemeClr>
              </a:solidFill>
            </a:endParaRPr>
          </a:p>
        </p:txBody>
      </p:sp>
      <p:sp>
        <p:nvSpPr>
          <p:cNvPr id="29" name="TextBox 28"/>
          <p:cNvSpPr txBox="1"/>
          <p:nvPr/>
        </p:nvSpPr>
        <p:spPr>
          <a:xfrm>
            <a:off x="2643406" y="2562164"/>
            <a:ext cx="300082" cy="369332"/>
          </a:xfrm>
          <a:prstGeom prst="rect">
            <a:avLst/>
          </a:prstGeom>
          <a:noFill/>
        </p:spPr>
        <p:txBody>
          <a:bodyPr wrap="none" rtlCol="0">
            <a:spAutoFit/>
          </a:bodyPr>
          <a:lstStyle/>
          <a:p>
            <a:r>
              <a:rPr lang="en-GB" dirty="0" smtClean="0">
                <a:solidFill>
                  <a:schemeClr val="accent1">
                    <a:lumMod val="75000"/>
                  </a:schemeClr>
                </a:solidFill>
              </a:rPr>
              <a:t>y</a:t>
            </a:r>
            <a:endParaRPr lang="en-GB" dirty="0">
              <a:solidFill>
                <a:schemeClr val="accent1">
                  <a:lumMod val="75000"/>
                </a:schemeClr>
              </a:solidFill>
            </a:endParaRPr>
          </a:p>
        </p:txBody>
      </p:sp>
      <p:pic>
        <p:nvPicPr>
          <p:cNvPr id="4101" name="Picture 5"/>
          <p:cNvPicPr>
            <a:picLocks noChangeAspect="1" noChangeArrowheads="1"/>
          </p:cNvPicPr>
          <p:nvPr/>
        </p:nvPicPr>
        <p:blipFill>
          <a:blip r:embed="rId5" cstate="print"/>
          <a:srcRect/>
          <a:stretch>
            <a:fillRect/>
          </a:stretch>
        </p:blipFill>
        <p:spPr bwMode="auto">
          <a:xfrm>
            <a:off x="6201190" y="3737989"/>
            <a:ext cx="731742" cy="537293"/>
          </a:xfrm>
          <a:prstGeom prst="rect">
            <a:avLst/>
          </a:prstGeom>
          <a:noFill/>
          <a:ln w="9525">
            <a:noFill/>
            <a:miter lim="800000"/>
            <a:headEnd/>
            <a:tailEnd/>
          </a:ln>
          <a:effectLst/>
        </p:spPr>
      </p:pic>
      <p:pic>
        <p:nvPicPr>
          <p:cNvPr id="30" name="Picture 2"/>
          <p:cNvPicPr>
            <a:picLocks noChangeAspect="1" noChangeArrowheads="1"/>
          </p:cNvPicPr>
          <p:nvPr/>
        </p:nvPicPr>
        <p:blipFill>
          <a:blip r:embed="rId2" cstate="print"/>
          <a:srcRect/>
          <a:stretch>
            <a:fillRect/>
          </a:stretch>
        </p:blipFill>
        <p:spPr bwMode="auto">
          <a:xfrm>
            <a:off x="5194721" y="4951717"/>
            <a:ext cx="806520" cy="563459"/>
          </a:xfrm>
          <a:prstGeom prst="rect">
            <a:avLst/>
          </a:prstGeom>
          <a:noFill/>
          <a:ln w="9525">
            <a:noFill/>
            <a:miter lim="800000"/>
            <a:headEnd/>
            <a:tailEnd/>
          </a:ln>
          <a:effectLst/>
        </p:spPr>
      </p:pic>
      <p:pic>
        <p:nvPicPr>
          <p:cNvPr id="31" name="Picture 5"/>
          <p:cNvPicPr>
            <a:picLocks noChangeAspect="1" noChangeArrowheads="1"/>
          </p:cNvPicPr>
          <p:nvPr/>
        </p:nvPicPr>
        <p:blipFill>
          <a:blip r:embed="rId6" cstate="print"/>
          <a:srcRect/>
          <a:stretch>
            <a:fillRect/>
          </a:stretch>
        </p:blipFill>
        <p:spPr bwMode="auto">
          <a:xfrm>
            <a:off x="5192654" y="5580971"/>
            <a:ext cx="830750" cy="573334"/>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cstate="print"/>
          <a:srcRect/>
          <a:stretch>
            <a:fillRect/>
          </a:stretch>
        </p:blipFill>
        <p:spPr bwMode="auto">
          <a:xfrm>
            <a:off x="5257167" y="6188160"/>
            <a:ext cx="762011" cy="563459"/>
          </a:xfrm>
          <a:prstGeom prst="rect">
            <a:avLst/>
          </a:prstGeom>
          <a:noFill/>
          <a:ln w="9525">
            <a:noFill/>
            <a:miter lim="800000"/>
            <a:headEnd/>
            <a:tailEnd/>
          </a:ln>
          <a:effectLst/>
        </p:spPr>
      </p:pic>
    </p:spTree>
    <p:extLst>
      <p:ext uri="{BB962C8B-B14F-4D97-AF65-F5344CB8AC3E}">
        <p14:creationId xmlns:p14="http://schemas.microsoft.com/office/powerpoint/2010/main" xmlns="" val="2750007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4...</a:t>
            </a:r>
            <a:endParaRPr lang="en-GB" sz="1800" dirty="0"/>
          </a:p>
        </p:txBody>
      </p:sp>
      <p:sp>
        <p:nvSpPr>
          <p:cNvPr id="3" name="Content Placeholder 2"/>
          <p:cNvSpPr>
            <a:spLocks noGrp="1"/>
          </p:cNvSpPr>
          <p:nvPr>
            <p:ph idx="1"/>
          </p:nvPr>
        </p:nvSpPr>
        <p:spPr>
          <a:xfrm>
            <a:off x="3428999" y="2020888"/>
            <a:ext cx="5524081" cy="4700587"/>
          </a:xfrm>
        </p:spPr>
        <p:txBody>
          <a:bodyPr>
            <a:normAutofit/>
          </a:bodyPr>
          <a:lstStyle/>
          <a:p>
            <a:pPr>
              <a:buNone/>
            </a:pPr>
            <a:r>
              <a:rPr lang="en-GB" dirty="0" smtClean="0"/>
              <a:t>Your code should look like this:</a:t>
            </a:r>
          </a:p>
          <a:p>
            <a:pPr>
              <a:buNone/>
            </a:pPr>
            <a:r>
              <a:rPr lang="en-GB" dirty="0" smtClean="0"/>
              <a:t/>
            </a:r>
            <a:br>
              <a:rPr lang="en-GB" dirty="0" smtClean="0"/>
            </a:br>
            <a:endParaRPr lang="en-GB" dirty="0" smtClean="0"/>
          </a:p>
          <a:p>
            <a:r>
              <a:rPr lang="en-GB" dirty="0" smtClean="0"/>
              <a:t>Tap on </a:t>
            </a:r>
            <a:r>
              <a:rPr lang="en-GB" b="1" dirty="0" smtClean="0"/>
              <a:t>do nothing</a:t>
            </a:r>
            <a:endParaRPr lang="en-GB" dirty="0" smtClean="0"/>
          </a:p>
          <a:p>
            <a:pPr>
              <a:buNone/>
            </a:pPr>
            <a:r>
              <a:rPr lang="en-GB" dirty="0" smtClean="0"/>
              <a:t>Now Let's re-position the can sprite at the top middle of the screen. To do this we us the </a:t>
            </a:r>
            <a:r>
              <a:rPr lang="en-GB" b="1" dirty="0" smtClean="0"/>
              <a:t>set pos</a:t>
            </a:r>
            <a:r>
              <a:rPr lang="en-GB" dirty="0" smtClean="0"/>
              <a:t> action. </a:t>
            </a:r>
          </a:p>
          <a:p>
            <a:r>
              <a:rPr lang="en-US" dirty="0" smtClean="0"/>
              <a:t>Tap on </a:t>
            </a:r>
            <a:r>
              <a:rPr lang="en-US" b="1" dirty="0" smtClean="0"/>
              <a:t>data</a:t>
            </a:r>
            <a:r>
              <a:rPr lang="en-US" dirty="0" smtClean="0"/>
              <a:t>.</a:t>
            </a:r>
          </a:p>
          <a:p>
            <a:r>
              <a:rPr lang="en-US" dirty="0" smtClean="0"/>
              <a:t>Tap on </a:t>
            </a:r>
            <a:r>
              <a:rPr lang="en-US" b="1" dirty="0" smtClean="0"/>
              <a:t>can sprite</a:t>
            </a:r>
            <a:r>
              <a:rPr lang="en-US" dirty="0" smtClean="0"/>
              <a:t>.</a:t>
            </a:r>
            <a:br>
              <a:rPr lang="en-US" dirty="0" smtClean="0"/>
            </a:br>
            <a:endParaRPr lang="en-US" dirty="0" smtClean="0"/>
          </a:p>
          <a:p>
            <a:r>
              <a:rPr lang="en-US" dirty="0" smtClean="0"/>
              <a:t>Tap on </a:t>
            </a:r>
            <a:r>
              <a:rPr lang="en-US" b="1" dirty="0" smtClean="0"/>
              <a:t>set pos</a:t>
            </a:r>
            <a:r>
              <a:rPr lang="en-US" dirty="0" smtClean="0"/>
              <a:t>.</a:t>
            </a:r>
            <a:endParaRPr lang="en-GB" dirty="0" smtClean="0"/>
          </a:p>
          <a:p>
            <a:pPr>
              <a:buNone/>
            </a:pPr>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3797946" y="2540966"/>
            <a:ext cx="3970058" cy="584073"/>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5242589" y="4402448"/>
            <a:ext cx="806520" cy="563459"/>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5840560" y="4996051"/>
            <a:ext cx="756645" cy="563459"/>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cstate="print"/>
          <a:srcRect/>
          <a:stretch>
            <a:fillRect/>
          </a:stretch>
        </p:blipFill>
        <p:spPr bwMode="auto">
          <a:xfrm>
            <a:off x="5614621" y="5713797"/>
            <a:ext cx="868976" cy="642553"/>
          </a:xfrm>
          <a:prstGeom prst="rect">
            <a:avLst/>
          </a:prstGeom>
          <a:noFill/>
          <a:ln w="9525">
            <a:noFill/>
            <a:miter lim="800000"/>
            <a:headEnd/>
            <a:tailEnd/>
          </a:ln>
          <a:effectLst/>
        </p:spPr>
      </p:pic>
      <p:cxnSp>
        <p:nvCxnSpPr>
          <p:cNvPr id="11" name="Straight Arrow Connector 10"/>
          <p:cNvCxnSpPr/>
          <p:nvPr/>
        </p:nvCxnSpPr>
        <p:spPr>
          <a:xfrm flipH="1" flipV="1">
            <a:off x="5074418" y="3004457"/>
            <a:ext cx="381837" cy="361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4...</a:t>
            </a:r>
            <a:endParaRPr lang="en-GB" sz="1800" dirty="0"/>
          </a:p>
        </p:txBody>
      </p:sp>
      <p:sp>
        <p:nvSpPr>
          <p:cNvPr id="3" name="Content Placeholder 2"/>
          <p:cNvSpPr>
            <a:spLocks noGrp="1"/>
          </p:cNvSpPr>
          <p:nvPr>
            <p:ph idx="1"/>
          </p:nvPr>
        </p:nvSpPr>
        <p:spPr>
          <a:xfrm>
            <a:off x="3428999" y="1678078"/>
            <a:ext cx="5524081" cy="5043397"/>
          </a:xfrm>
        </p:spPr>
        <p:txBody>
          <a:bodyPr>
            <a:normAutofit/>
          </a:bodyPr>
          <a:lstStyle/>
          <a:p>
            <a:pPr>
              <a:buNone/>
            </a:pPr>
            <a:r>
              <a:rPr lang="en-GB" dirty="0" smtClean="0"/>
              <a:t>First Let's set the x coordinates. We want the can sprite to appear in the middle of board. The easiest way to find the middle of the board is to divide the board width by 2.</a:t>
            </a:r>
          </a:p>
          <a:p>
            <a:pPr>
              <a:buNone/>
            </a:pPr>
            <a:endParaRPr lang="en-GB" dirty="0" smtClean="0"/>
          </a:p>
          <a:p>
            <a:r>
              <a:rPr lang="en-GB" dirty="0" smtClean="0"/>
              <a:t>Tap on the </a:t>
            </a:r>
            <a:r>
              <a:rPr lang="en-GB" b="1" dirty="0" smtClean="0"/>
              <a:t>x coordinate </a:t>
            </a:r>
            <a:r>
              <a:rPr lang="en-GB" dirty="0" smtClean="0"/>
              <a:t>and delete the 0.</a:t>
            </a:r>
          </a:p>
          <a:p>
            <a:r>
              <a:rPr lang="en-GB" dirty="0" smtClean="0"/>
              <a:t>Tap on </a:t>
            </a:r>
            <a:r>
              <a:rPr lang="en-GB" b="1" dirty="0" smtClean="0"/>
              <a:t>data.</a:t>
            </a:r>
          </a:p>
          <a:p>
            <a:r>
              <a:rPr lang="en-GB" dirty="0" smtClean="0"/>
              <a:t>Tap on </a:t>
            </a:r>
            <a:r>
              <a:rPr lang="en-GB" b="1" dirty="0" smtClean="0"/>
              <a:t>board.</a:t>
            </a:r>
            <a:br>
              <a:rPr lang="en-GB" b="1" dirty="0" smtClean="0"/>
            </a:br>
            <a:endParaRPr lang="en-GB" b="1" dirty="0" smtClean="0"/>
          </a:p>
          <a:p>
            <a:r>
              <a:rPr lang="en-GB" dirty="0" smtClean="0"/>
              <a:t>Tap on </a:t>
            </a:r>
            <a:r>
              <a:rPr lang="en-GB" b="1" dirty="0" smtClean="0"/>
              <a:t>width.</a:t>
            </a:r>
          </a:p>
          <a:p>
            <a:r>
              <a:rPr lang="en-GB" dirty="0" smtClean="0"/>
              <a:t>Tap on </a:t>
            </a:r>
            <a:r>
              <a:rPr lang="en-GB" b="1" dirty="0" smtClean="0"/>
              <a:t>/ </a:t>
            </a:r>
            <a:r>
              <a:rPr lang="en-GB" dirty="0" smtClean="0"/>
              <a:t>(divide)                and tap </a:t>
            </a:r>
            <a:r>
              <a:rPr lang="en-GB" b="1" dirty="0" smtClean="0"/>
              <a:t>2</a:t>
            </a:r>
            <a:r>
              <a:rPr lang="en-GB" dirty="0" smtClean="0"/>
              <a:t> </a:t>
            </a:r>
            <a:r>
              <a:rPr lang="en-GB" b="1" dirty="0" smtClean="0"/>
              <a:t/>
            </a:r>
            <a:br>
              <a:rPr lang="en-GB" b="1" dirty="0" smtClean="0"/>
            </a:br>
            <a:r>
              <a:rPr lang="en-GB" dirty="0" smtClean="0"/>
              <a:t> </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
        <p:nvSpPr>
          <p:cNvPr id="10" name="Rectangle 9"/>
          <p:cNvSpPr/>
          <p:nvPr/>
        </p:nvSpPr>
        <p:spPr>
          <a:xfrm>
            <a:off x="261257" y="1678078"/>
            <a:ext cx="2723103" cy="21101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a:off x="417008" y="1828803"/>
            <a:ext cx="8892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54276" y="1828803"/>
            <a:ext cx="8926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383858" y="1634089"/>
            <a:ext cx="300082" cy="369332"/>
          </a:xfrm>
          <a:prstGeom prst="rect">
            <a:avLst/>
          </a:prstGeom>
          <a:noFill/>
        </p:spPr>
        <p:txBody>
          <a:bodyPr wrap="none" rtlCol="0">
            <a:spAutoFit/>
          </a:bodyPr>
          <a:lstStyle/>
          <a:p>
            <a:r>
              <a:rPr lang="en-GB" dirty="0" smtClean="0">
                <a:solidFill>
                  <a:schemeClr val="accent1">
                    <a:lumMod val="75000"/>
                  </a:schemeClr>
                </a:solidFill>
              </a:rPr>
              <a:t>x</a:t>
            </a:r>
            <a:endParaRPr lang="en-GB" dirty="0">
              <a:solidFill>
                <a:schemeClr val="accent1">
                  <a:lumMod val="75000"/>
                </a:schemeClr>
              </a:solidFill>
            </a:endParaRPr>
          </a:p>
        </p:txBody>
      </p:sp>
      <p:pic>
        <p:nvPicPr>
          <p:cNvPr id="15" name="Picture 2"/>
          <p:cNvPicPr>
            <a:picLocks noChangeAspect="1" noChangeArrowheads="1"/>
          </p:cNvPicPr>
          <p:nvPr/>
        </p:nvPicPr>
        <p:blipFill>
          <a:blip r:embed="rId2" cstate="print"/>
          <a:srcRect/>
          <a:stretch>
            <a:fillRect/>
          </a:stretch>
        </p:blipFill>
        <p:spPr bwMode="auto">
          <a:xfrm>
            <a:off x="5142419" y="3828421"/>
            <a:ext cx="806520" cy="563459"/>
          </a:xfrm>
          <a:prstGeom prst="rect">
            <a:avLst/>
          </a:prstGeom>
          <a:noFill/>
          <a:ln w="9525">
            <a:noFill/>
            <a:miter lim="800000"/>
            <a:headEnd/>
            <a:tailEnd/>
          </a:ln>
          <a:effectLst/>
        </p:spPr>
      </p:pic>
      <p:pic>
        <p:nvPicPr>
          <p:cNvPr id="16" name="Picture 5"/>
          <p:cNvPicPr>
            <a:picLocks noChangeAspect="1" noChangeArrowheads="1"/>
          </p:cNvPicPr>
          <p:nvPr/>
        </p:nvPicPr>
        <p:blipFill>
          <a:blip r:embed="rId3" cstate="print"/>
          <a:srcRect/>
          <a:stretch>
            <a:fillRect/>
          </a:stretch>
        </p:blipFill>
        <p:spPr bwMode="auto">
          <a:xfrm>
            <a:off x="5311168" y="4457675"/>
            <a:ext cx="830750" cy="573334"/>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4139922" y="2864791"/>
            <a:ext cx="2998508" cy="344193"/>
          </a:xfrm>
          <a:prstGeom prst="rect">
            <a:avLst/>
          </a:prstGeom>
          <a:noFill/>
          <a:ln w="9525">
            <a:noFill/>
            <a:miter lim="800000"/>
            <a:headEnd/>
            <a:tailEnd/>
          </a:ln>
          <a:effectLst/>
        </p:spPr>
      </p:pic>
      <p:cxnSp>
        <p:nvCxnSpPr>
          <p:cNvPr id="18" name="Straight Arrow Connector 17"/>
          <p:cNvCxnSpPr/>
          <p:nvPr/>
        </p:nvCxnSpPr>
        <p:spPr>
          <a:xfrm flipV="1">
            <a:off x="5335398" y="3208984"/>
            <a:ext cx="1316611" cy="338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147" name="Picture 3"/>
          <p:cNvPicPr>
            <a:picLocks noChangeAspect="1" noChangeArrowheads="1"/>
          </p:cNvPicPr>
          <p:nvPr/>
        </p:nvPicPr>
        <p:blipFill>
          <a:blip r:embed="rId5" cstate="print"/>
          <a:srcRect/>
          <a:stretch>
            <a:fillRect/>
          </a:stretch>
        </p:blipFill>
        <p:spPr bwMode="auto">
          <a:xfrm>
            <a:off x="5190592" y="5157089"/>
            <a:ext cx="785817" cy="566911"/>
          </a:xfrm>
          <a:prstGeom prst="rect">
            <a:avLst/>
          </a:prstGeom>
          <a:noFill/>
          <a:ln w="9525">
            <a:noFill/>
            <a:miter lim="800000"/>
            <a:headEnd/>
            <a:tailEnd/>
          </a:ln>
          <a:effectLst/>
        </p:spPr>
      </p:pic>
      <p:pic>
        <p:nvPicPr>
          <p:cNvPr id="6148" name="Picture 4"/>
          <p:cNvPicPr>
            <a:picLocks noChangeAspect="1" noChangeArrowheads="1"/>
          </p:cNvPicPr>
          <p:nvPr/>
        </p:nvPicPr>
        <p:blipFill>
          <a:blip r:embed="rId6" cstate="print"/>
          <a:srcRect l="29994" b="14563"/>
          <a:stretch>
            <a:fillRect/>
          </a:stretch>
        </p:blipFill>
        <p:spPr bwMode="auto">
          <a:xfrm>
            <a:off x="8078876" y="3537020"/>
            <a:ext cx="844060" cy="281353"/>
          </a:xfrm>
          <a:prstGeom prst="rect">
            <a:avLst/>
          </a:prstGeom>
          <a:noFill/>
          <a:ln w="9525">
            <a:noFill/>
            <a:miter lim="800000"/>
            <a:headEnd/>
            <a:tailEnd/>
          </a:ln>
          <a:effectLst/>
        </p:spPr>
      </p:pic>
      <p:pic>
        <p:nvPicPr>
          <p:cNvPr id="6149" name="Picture 5"/>
          <p:cNvPicPr>
            <a:picLocks noChangeAspect="1" noChangeArrowheads="1"/>
          </p:cNvPicPr>
          <p:nvPr/>
        </p:nvPicPr>
        <p:blipFill>
          <a:blip r:embed="rId7" cstate="print"/>
          <a:srcRect/>
          <a:stretch>
            <a:fillRect/>
          </a:stretch>
        </p:blipFill>
        <p:spPr bwMode="auto">
          <a:xfrm>
            <a:off x="5467602" y="5805836"/>
            <a:ext cx="812921" cy="580658"/>
          </a:xfrm>
          <a:prstGeom prst="rect">
            <a:avLst/>
          </a:prstGeom>
          <a:noFill/>
          <a:ln w="9525">
            <a:noFill/>
            <a:miter lim="800000"/>
            <a:headEnd/>
            <a:tailEnd/>
          </a:ln>
          <a:effectLst/>
        </p:spPr>
      </p:pic>
      <p:pic>
        <p:nvPicPr>
          <p:cNvPr id="6151" name="Picture 7"/>
          <p:cNvPicPr>
            <a:picLocks noChangeAspect="1" noChangeArrowheads="1"/>
          </p:cNvPicPr>
          <p:nvPr/>
        </p:nvPicPr>
        <p:blipFill>
          <a:blip r:embed="rId8" cstate="print"/>
          <a:srcRect/>
          <a:stretch>
            <a:fillRect/>
          </a:stretch>
        </p:blipFill>
        <p:spPr bwMode="auto">
          <a:xfrm>
            <a:off x="7471996" y="5672945"/>
            <a:ext cx="657120" cy="68340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5...</a:t>
            </a:r>
            <a:endParaRPr lang="en-GB" sz="1800" dirty="0"/>
          </a:p>
        </p:txBody>
      </p:sp>
      <p:sp>
        <p:nvSpPr>
          <p:cNvPr id="3" name="Content Placeholder 2"/>
          <p:cNvSpPr>
            <a:spLocks noGrp="1"/>
          </p:cNvSpPr>
          <p:nvPr>
            <p:ph idx="1"/>
          </p:nvPr>
        </p:nvSpPr>
        <p:spPr>
          <a:xfrm>
            <a:off x="3429000" y="1678078"/>
            <a:ext cx="5544178" cy="5043397"/>
          </a:xfrm>
        </p:spPr>
        <p:txBody>
          <a:bodyPr>
            <a:normAutofit/>
          </a:bodyPr>
          <a:lstStyle/>
          <a:p>
            <a:pPr>
              <a:buNone/>
            </a:pPr>
            <a:r>
              <a:rPr lang="en-GB" dirty="0" smtClean="0"/>
              <a:t>Your code should look like this:</a:t>
            </a:r>
          </a:p>
          <a:p>
            <a:pPr>
              <a:buNone/>
            </a:pPr>
            <a:endParaRPr lang="en-GB" dirty="0" smtClean="0"/>
          </a:p>
          <a:p>
            <a:r>
              <a:rPr lang="en-GB" dirty="0" smtClean="0"/>
              <a:t>We can leave the </a:t>
            </a:r>
            <a:r>
              <a:rPr lang="en-GB" b="1" dirty="0" smtClean="0"/>
              <a:t>x coordinate </a:t>
            </a:r>
            <a:r>
              <a:rPr lang="en-GB" dirty="0" smtClean="0"/>
              <a:t>as 0 as this is the top of the screen.</a:t>
            </a:r>
          </a:p>
          <a:p>
            <a:pPr>
              <a:buNone/>
            </a:pPr>
            <a:r>
              <a:rPr lang="en-GB" dirty="0" smtClean="0"/>
              <a:t>We also need to reset the speed of the ball as it falls, to do this we will use the </a:t>
            </a:r>
            <a:r>
              <a:rPr lang="en-GB" b="1" dirty="0" smtClean="0"/>
              <a:t>set speed</a:t>
            </a:r>
            <a:r>
              <a:rPr lang="en-GB" dirty="0" smtClean="0"/>
              <a:t> command. You can use </a:t>
            </a:r>
            <a:r>
              <a:rPr lang="en-GB" b="1" dirty="0" smtClean="0"/>
              <a:t>set speed</a:t>
            </a:r>
            <a:r>
              <a:rPr lang="en-GB" dirty="0" smtClean="0"/>
              <a:t> to change the horizontal and vertical speed of the sprite. </a:t>
            </a:r>
          </a:p>
          <a:p>
            <a:pPr>
              <a:buNone/>
            </a:pPr>
            <a:r>
              <a:rPr lang="en-GB" dirty="0" smtClean="0"/>
              <a:t>To make the game more interesting, we will assign a random horizontal speed between -200 and 200 </a:t>
            </a:r>
            <a:br>
              <a:rPr lang="en-GB" dirty="0" smtClean="0"/>
            </a:br>
            <a:r>
              <a:rPr lang="en-GB" dirty="0" smtClean="0"/>
              <a:t>using the command: </a:t>
            </a:r>
            <a:r>
              <a:rPr lang="en-GB" b="1" dirty="0" err="1" smtClean="0"/>
              <a:t>math→random</a:t>
            </a:r>
            <a:r>
              <a:rPr lang="en-GB" b="1" dirty="0" smtClean="0"/>
              <a:t> range</a:t>
            </a:r>
            <a:r>
              <a:rPr lang="en-GB" dirty="0" smtClean="0"/>
              <a:t>.</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
        <p:nvSpPr>
          <p:cNvPr id="7" name="Rectangle 6"/>
          <p:cNvSpPr/>
          <p:nvPr/>
        </p:nvSpPr>
        <p:spPr>
          <a:xfrm>
            <a:off x="261257" y="1678078"/>
            <a:ext cx="2723103" cy="21101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V="1">
            <a:off x="2793447" y="1838851"/>
            <a:ext cx="1" cy="7936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93448" y="2965764"/>
            <a:ext cx="0" cy="752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43406" y="2562164"/>
            <a:ext cx="300082" cy="369332"/>
          </a:xfrm>
          <a:prstGeom prst="rect">
            <a:avLst/>
          </a:prstGeom>
          <a:noFill/>
        </p:spPr>
        <p:txBody>
          <a:bodyPr wrap="none" rtlCol="0">
            <a:spAutoFit/>
          </a:bodyPr>
          <a:lstStyle/>
          <a:p>
            <a:r>
              <a:rPr lang="en-GB" dirty="0" smtClean="0">
                <a:solidFill>
                  <a:schemeClr val="accent1">
                    <a:lumMod val="75000"/>
                  </a:schemeClr>
                </a:solidFill>
              </a:rPr>
              <a:t>y</a:t>
            </a:r>
            <a:endParaRPr lang="en-GB" dirty="0">
              <a:solidFill>
                <a:schemeClr val="accent1">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3895679" y="2173511"/>
            <a:ext cx="4481559" cy="262708"/>
          </a:xfrm>
          <a:prstGeom prst="rect">
            <a:avLst/>
          </a:prstGeom>
          <a:noFill/>
          <a:ln w="9525">
            <a:noFill/>
            <a:miter lim="800000"/>
            <a:headEnd/>
            <a:tailEnd/>
          </a:ln>
          <a:effectLst/>
        </p:spPr>
      </p:pic>
      <p:cxnSp>
        <p:nvCxnSpPr>
          <p:cNvPr id="19" name="Straight Arrow Connector 18"/>
          <p:cNvCxnSpPr/>
          <p:nvPr/>
        </p:nvCxnSpPr>
        <p:spPr>
          <a:xfrm flipV="1">
            <a:off x="6189785" y="2436219"/>
            <a:ext cx="2009670" cy="343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6...</a:t>
            </a:r>
            <a:endParaRPr lang="en-GB" sz="1800" dirty="0"/>
          </a:p>
        </p:txBody>
      </p:sp>
      <p:sp>
        <p:nvSpPr>
          <p:cNvPr id="3" name="Content Placeholder 2"/>
          <p:cNvSpPr>
            <a:spLocks noGrp="1"/>
          </p:cNvSpPr>
          <p:nvPr>
            <p:ph idx="1"/>
          </p:nvPr>
        </p:nvSpPr>
        <p:spPr>
          <a:xfrm>
            <a:off x="3428999" y="1678078"/>
            <a:ext cx="5524081" cy="5043397"/>
          </a:xfrm>
        </p:spPr>
        <p:txBody>
          <a:bodyPr>
            <a:normAutofit/>
          </a:bodyPr>
          <a:lstStyle/>
          <a:p>
            <a:pPr>
              <a:buNone/>
            </a:pPr>
            <a:r>
              <a:rPr lang="en-GB" dirty="0" smtClean="0"/>
              <a:t>Let's first create a variable to store the can speed.</a:t>
            </a:r>
          </a:p>
          <a:p>
            <a:r>
              <a:rPr lang="en-GB" dirty="0" smtClean="0"/>
              <a:t>Add a new line.</a:t>
            </a:r>
            <a:br>
              <a:rPr lang="en-GB" dirty="0" smtClean="0"/>
            </a:br>
            <a:endParaRPr lang="en-GB" dirty="0" smtClean="0"/>
          </a:p>
          <a:p>
            <a:endParaRPr lang="en-GB" dirty="0" smtClean="0"/>
          </a:p>
          <a:p>
            <a:endParaRPr lang="en-GB" dirty="0" smtClean="0"/>
          </a:p>
          <a:p>
            <a:r>
              <a:rPr lang="en-GB" dirty="0" smtClean="0"/>
              <a:t>Tap </a:t>
            </a:r>
            <a:r>
              <a:rPr lang="en-GB" b="1" dirty="0" err="1" smtClean="0"/>
              <a:t>var</a:t>
            </a:r>
            <a:r>
              <a:rPr lang="en-GB" dirty="0" smtClean="0"/>
              <a:t> on the lower right keyboard.</a:t>
            </a:r>
          </a:p>
          <a:p>
            <a:r>
              <a:rPr lang="en-GB" dirty="0" smtClean="0"/>
              <a:t>Rename the variable </a:t>
            </a:r>
            <a:r>
              <a:rPr lang="en-GB" b="1" dirty="0" err="1" smtClean="0"/>
              <a:t>canspeed</a:t>
            </a:r>
            <a:r>
              <a:rPr lang="en-GB" b="1" dirty="0" smtClean="0"/>
              <a:t>.</a:t>
            </a:r>
          </a:p>
          <a:p>
            <a:r>
              <a:rPr lang="en-GB" dirty="0" smtClean="0"/>
              <a:t>Tap on </a:t>
            </a:r>
            <a:r>
              <a:rPr lang="en-GB" b="1" dirty="0" smtClean="0"/>
              <a:t>math</a:t>
            </a:r>
            <a:r>
              <a:rPr lang="en-GB" dirty="0" smtClean="0"/>
              <a:t>.</a:t>
            </a:r>
          </a:p>
          <a:p>
            <a:r>
              <a:rPr lang="en-GB" dirty="0" smtClean="0"/>
              <a:t>Tap on </a:t>
            </a:r>
            <a:r>
              <a:rPr lang="en-GB" b="1" dirty="0" smtClean="0"/>
              <a:t>random range</a:t>
            </a:r>
            <a:r>
              <a:rPr lang="en-GB" dirty="0" smtClean="0"/>
              <a:t>.</a:t>
            </a:r>
          </a:p>
          <a:p>
            <a:pPr>
              <a:buNone/>
            </a:pPr>
            <a:r>
              <a:rPr lang="en-GB" b="1" dirty="0" smtClean="0"/>
              <a:t>Remember:</a:t>
            </a:r>
            <a:r>
              <a:rPr lang="en-GB" dirty="0" smtClean="0"/>
              <a:t> </a:t>
            </a:r>
            <a:r>
              <a:rPr lang="en-US" dirty="0" smtClean="0"/>
              <a:t>Click on the </a:t>
            </a:r>
            <a:r>
              <a:rPr lang="en-US" b="1" dirty="0" smtClean="0"/>
              <a:t>blue arrow </a:t>
            </a:r>
            <a:r>
              <a:rPr lang="en-US" dirty="0" smtClean="0"/>
              <a:t>button to </a:t>
            </a:r>
            <a:br>
              <a:rPr lang="en-US" dirty="0" smtClean="0"/>
            </a:br>
            <a:r>
              <a:rPr lang="en-US" dirty="0" smtClean="0"/>
              <a:t>cycle through all the available options.</a:t>
            </a:r>
            <a:endParaRPr lang="en-GB" dirty="0" smtClean="0"/>
          </a:p>
          <a:p>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4286684" y="2670188"/>
            <a:ext cx="4666396" cy="1190672"/>
          </a:xfrm>
          <a:prstGeom prst="rect">
            <a:avLst/>
          </a:prstGeom>
          <a:noFill/>
          <a:ln w="9525">
            <a:noFill/>
            <a:miter lim="800000"/>
            <a:headEnd/>
            <a:tailEnd/>
          </a:ln>
          <a:effectLst/>
        </p:spPr>
      </p:pic>
      <p:cxnSp>
        <p:nvCxnSpPr>
          <p:cNvPr id="13" name="Elbow Connector 12"/>
          <p:cNvCxnSpPr/>
          <p:nvPr/>
        </p:nvCxnSpPr>
        <p:spPr>
          <a:xfrm rot="16200000" flipH="1">
            <a:off x="3598277" y="2880237"/>
            <a:ext cx="908504" cy="468310"/>
          </a:xfrm>
          <a:prstGeom prst="bentConnector3">
            <a:avLst>
              <a:gd name="adj1" fmla="val 9977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3" cstate="print"/>
          <a:srcRect l="1" r="85211"/>
          <a:stretch/>
        </p:blipFill>
        <p:spPr>
          <a:xfrm>
            <a:off x="7545167" y="3886345"/>
            <a:ext cx="822024" cy="578690"/>
          </a:xfrm>
          <a:prstGeom prst="rect">
            <a:avLst/>
          </a:prstGeom>
        </p:spPr>
      </p:pic>
      <p:pic>
        <p:nvPicPr>
          <p:cNvPr id="2051" name="Picture 3"/>
          <p:cNvPicPr>
            <a:picLocks noChangeAspect="1" noChangeArrowheads="1"/>
          </p:cNvPicPr>
          <p:nvPr/>
        </p:nvPicPr>
        <p:blipFill>
          <a:blip r:embed="rId4" cstate="print"/>
          <a:srcRect/>
          <a:stretch>
            <a:fillRect/>
          </a:stretch>
        </p:blipFill>
        <p:spPr bwMode="auto">
          <a:xfrm>
            <a:off x="5241542" y="4873992"/>
            <a:ext cx="765617" cy="56216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6250074" y="5385918"/>
            <a:ext cx="834013" cy="590759"/>
          </a:xfrm>
          <a:prstGeom prst="rect">
            <a:avLst/>
          </a:prstGeom>
          <a:noFill/>
          <a:ln w="9525">
            <a:noFill/>
            <a:miter lim="800000"/>
            <a:headEnd/>
            <a:tailEnd/>
          </a:ln>
          <a:effectLst/>
        </p:spPr>
      </p:pic>
      <p:pic>
        <p:nvPicPr>
          <p:cNvPr id="18" name="Picture 17"/>
          <p:cNvPicPr>
            <a:picLocks noChangeAspect="1"/>
          </p:cNvPicPr>
          <p:nvPr/>
        </p:nvPicPr>
        <p:blipFill>
          <a:blip r:embed="rId6" cstate="print"/>
          <a:stretch>
            <a:fillRect/>
          </a:stretch>
        </p:blipFill>
        <p:spPr>
          <a:xfrm>
            <a:off x="8287236" y="6104150"/>
            <a:ext cx="665844" cy="4195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7...</a:t>
            </a:r>
            <a:endParaRPr lang="en-GB" sz="1800" dirty="0"/>
          </a:p>
        </p:txBody>
      </p:sp>
      <p:sp>
        <p:nvSpPr>
          <p:cNvPr id="3" name="Content Placeholder 2"/>
          <p:cNvSpPr>
            <a:spLocks noGrp="1"/>
          </p:cNvSpPr>
          <p:nvPr>
            <p:ph idx="1"/>
          </p:nvPr>
        </p:nvSpPr>
        <p:spPr>
          <a:xfrm>
            <a:off x="3428999" y="1678078"/>
            <a:ext cx="5524081" cy="5043397"/>
          </a:xfrm>
        </p:spPr>
        <p:txBody>
          <a:bodyPr>
            <a:normAutofit/>
          </a:bodyPr>
          <a:lstStyle/>
          <a:p>
            <a:pPr>
              <a:buNone/>
            </a:pPr>
            <a:r>
              <a:rPr lang="en-GB" dirty="0" smtClean="0"/>
              <a:t>Your code should look like this:</a:t>
            </a:r>
          </a:p>
          <a:p>
            <a:pPr>
              <a:buNone/>
            </a:pPr>
            <a:endParaRPr lang="en-GB" dirty="0" smtClean="0"/>
          </a:p>
          <a:p>
            <a:r>
              <a:rPr lang="en-GB" dirty="0" smtClean="0"/>
              <a:t>Change the range from -10,10 to </a:t>
            </a:r>
            <a:r>
              <a:rPr lang="en-GB" b="1" dirty="0" smtClean="0"/>
              <a:t>-200, 200</a:t>
            </a:r>
            <a:r>
              <a:rPr lang="en-GB" dirty="0" smtClean="0"/>
              <a:t>.</a:t>
            </a:r>
          </a:p>
          <a:p>
            <a:endParaRPr lang="en-GB" dirty="0" smtClean="0"/>
          </a:p>
          <a:p>
            <a:pPr>
              <a:buNone/>
            </a:pPr>
            <a:r>
              <a:rPr lang="en-GB" dirty="0" smtClean="0"/>
              <a:t>Now Let's set the speed of the can sprite.</a:t>
            </a:r>
          </a:p>
          <a:p>
            <a:r>
              <a:rPr lang="en-GB" dirty="0" smtClean="0"/>
              <a:t>Add a new line.</a:t>
            </a:r>
          </a:p>
          <a:p>
            <a:r>
              <a:rPr lang="en-GB" dirty="0" smtClean="0"/>
              <a:t>Tap on </a:t>
            </a:r>
            <a:r>
              <a:rPr lang="en-GB" b="1" dirty="0" smtClean="0"/>
              <a:t>data</a:t>
            </a:r>
            <a:r>
              <a:rPr lang="en-GB" dirty="0" smtClean="0"/>
              <a:t>.</a:t>
            </a:r>
          </a:p>
          <a:p>
            <a:r>
              <a:rPr lang="en-GB" dirty="0" smtClean="0"/>
              <a:t>Tap on </a:t>
            </a:r>
            <a:r>
              <a:rPr lang="en-GB" b="1" dirty="0" smtClean="0"/>
              <a:t>can sprite</a:t>
            </a:r>
            <a:r>
              <a:rPr lang="en-GB" dirty="0" smtClean="0"/>
              <a:t>.</a:t>
            </a:r>
            <a:br>
              <a:rPr lang="en-GB" dirty="0" smtClean="0"/>
            </a:br>
            <a:endParaRPr lang="en-GB" dirty="0" smtClean="0"/>
          </a:p>
          <a:p>
            <a:r>
              <a:rPr lang="en-GB" dirty="0" smtClean="0"/>
              <a:t>Tap on </a:t>
            </a:r>
            <a:r>
              <a:rPr lang="en-GB" b="1" dirty="0" smtClean="0"/>
              <a:t>set speed</a:t>
            </a:r>
            <a:r>
              <a:rPr lang="en-GB" dirty="0" smtClean="0"/>
              <a:t>.</a:t>
            </a:r>
            <a:br>
              <a:rPr lang="en-GB" dirty="0" smtClean="0"/>
            </a:br>
            <a:endParaRPr lang="en-GB" dirty="0" smtClean="0"/>
          </a:p>
          <a:p>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3075" name="Picture 3"/>
          <p:cNvPicPr>
            <a:picLocks noChangeAspect="1" noChangeArrowheads="1"/>
          </p:cNvPicPr>
          <p:nvPr/>
        </p:nvPicPr>
        <p:blipFill>
          <a:blip r:embed="rId2" cstate="print"/>
          <a:srcRect/>
          <a:stretch>
            <a:fillRect/>
          </a:stretch>
        </p:blipFill>
        <p:spPr bwMode="auto">
          <a:xfrm>
            <a:off x="3695484" y="2221994"/>
            <a:ext cx="4681754" cy="257903"/>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3695484" y="3237152"/>
            <a:ext cx="4681754" cy="239578"/>
          </a:xfrm>
          <a:prstGeom prst="rect">
            <a:avLst/>
          </a:prstGeom>
          <a:noFill/>
          <a:ln w="9525">
            <a:noFill/>
            <a:miter lim="800000"/>
            <a:headEnd/>
            <a:tailEnd/>
          </a:ln>
          <a:effectLst/>
        </p:spPr>
      </p:pic>
      <p:pic>
        <p:nvPicPr>
          <p:cNvPr id="14" name="Picture 13"/>
          <p:cNvPicPr>
            <a:picLocks noChangeAspect="1"/>
          </p:cNvPicPr>
          <p:nvPr/>
        </p:nvPicPr>
        <p:blipFill rotWithShape="1">
          <a:blip r:embed="rId4" cstate="print"/>
          <a:srcRect t="73366" r="85613"/>
          <a:stretch/>
        </p:blipFill>
        <p:spPr>
          <a:xfrm>
            <a:off x="5520495" y="4089483"/>
            <a:ext cx="439482" cy="482516"/>
          </a:xfrm>
          <a:prstGeom prst="rect">
            <a:avLst/>
          </a:prstGeom>
        </p:spPr>
      </p:pic>
      <p:pic>
        <p:nvPicPr>
          <p:cNvPr id="16" name="Picture 2"/>
          <p:cNvPicPr>
            <a:picLocks noChangeAspect="1" noChangeArrowheads="1"/>
          </p:cNvPicPr>
          <p:nvPr/>
        </p:nvPicPr>
        <p:blipFill>
          <a:blip r:embed="rId5" cstate="print"/>
          <a:srcRect/>
          <a:stretch>
            <a:fillRect/>
          </a:stretch>
        </p:blipFill>
        <p:spPr bwMode="auto">
          <a:xfrm>
            <a:off x="5229103" y="4603793"/>
            <a:ext cx="806520" cy="563459"/>
          </a:xfrm>
          <a:prstGeom prst="rect">
            <a:avLst/>
          </a:prstGeom>
          <a:noFill/>
          <a:ln w="9525">
            <a:noFill/>
            <a:miter lim="800000"/>
            <a:headEnd/>
            <a:tailEnd/>
          </a:ln>
          <a:effectLst/>
        </p:spPr>
      </p:pic>
      <p:pic>
        <p:nvPicPr>
          <p:cNvPr id="17" name="Picture 3"/>
          <p:cNvPicPr>
            <a:picLocks noChangeAspect="1" noChangeArrowheads="1"/>
          </p:cNvPicPr>
          <p:nvPr/>
        </p:nvPicPr>
        <p:blipFill>
          <a:blip r:embed="rId6" cstate="print"/>
          <a:srcRect/>
          <a:stretch>
            <a:fillRect/>
          </a:stretch>
        </p:blipFill>
        <p:spPr bwMode="auto">
          <a:xfrm>
            <a:off x="5827074" y="5197396"/>
            <a:ext cx="756645" cy="563459"/>
          </a:xfrm>
          <a:prstGeom prst="rect">
            <a:avLst/>
          </a:prstGeom>
          <a:noFill/>
          <a:ln w="9525">
            <a:noFill/>
            <a:miter lim="800000"/>
            <a:headEnd/>
            <a:tailEnd/>
          </a:ln>
          <a:effectLst/>
        </p:spPr>
      </p:pic>
      <p:pic>
        <p:nvPicPr>
          <p:cNvPr id="5122" name="Picture 2"/>
          <p:cNvPicPr>
            <a:picLocks noChangeAspect="1" noChangeArrowheads="1"/>
          </p:cNvPicPr>
          <p:nvPr/>
        </p:nvPicPr>
        <p:blipFill>
          <a:blip r:embed="rId7" cstate="print"/>
          <a:srcRect/>
          <a:stretch>
            <a:fillRect/>
          </a:stretch>
        </p:blipFill>
        <p:spPr bwMode="auto">
          <a:xfrm>
            <a:off x="5827074" y="5890481"/>
            <a:ext cx="967222" cy="68114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8...</a:t>
            </a:r>
            <a:endParaRPr lang="en-GB" sz="1800" dirty="0"/>
          </a:p>
        </p:txBody>
      </p:sp>
      <p:sp>
        <p:nvSpPr>
          <p:cNvPr id="3" name="Content Placeholder 2"/>
          <p:cNvSpPr>
            <a:spLocks noGrp="1"/>
          </p:cNvSpPr>
          <p:nvPr>
            <p:ph idx="1"/>
          </p:nvPr>
        </p:nvSpPr>
        <p:spPr>
          <a:xfrm>
            <a:off x="3428999" y="1678078"/>
            <a:ext cx="5524081" cy="5043397"/>
          </a:xfrm>
        </p:spPr>
        <p:txBody>
          <a:bodyPr>
            <a:normAutofit/>
          </a:bodyPr>
          <a:lstStyle/>
          <a:p>
            <a:pPr>
              <a:buNone/>
            </a:pPr>
            <a:r>
              <a:rPr lang="en-GB" dirty="0" smtClean="0"/>
              <a:t>Let's set the x speed of the can sprite.</a:t>
            </a:r>
          </a:p>
          <a:p>
            <a:pPr>
              <a:buNone/>
            </a:pPr>
            <a:endParaRPr lang="en-GB" dirty="0" smtClean="0"/>
          </a:p>
          <a:p>
            <a:r>
              <a:rPr lang="en-GB" dirty="0" smtClean="0"/>
              <a:t>Tap on the </a:t>
            </a:r>
            <a:r>
              <a:rPr lang="en-GB" b="1" dirty="0" smtClean="0"/>
              <a:t>x value </a:t>
            </a:r>
            <a:r>
              <a:rPr lang="en-GB" dirty="0" smtClean="0"/>
              <a:t>and delete the 0.</a:t>
            </a:r>
          </a:p>
          <a:p>
            <a:r>
              <a:rPr lang="en-GB" dirty="0" smtClean="0"/>
              <a:t>Tap on </a:t>
            </a:r>
            <a:r>
              <a:rPr lang="en-GB" b="1" dirty="0" err="1" smtClean="0"/>
              <a:t>canspeed</a:t>
            </a:r>
            <a:r>
              <a:rPr lang="en-GB" dirty="0" smtClean="0"/>
              <a:t/>
            </a:r>
            <a:br>
              <a:rPr lang="en-GB" dirty="0" smtClean="0"/>
            </a:br>
            <a:r>
              <a:rPr lang="en-GB" dirty="0" smtClean="0"/>
              <a:t>(the variable you just created).</a:t>
            </a:r>
          </a:p>
          <a:p>
            <a:endParaRPr lang="en-GB" dirty="0" smtClean="0"/>
          </a:p>
          <a:p>
            <a:r>
              <a:rPr lang="en-GB" dirty="0" smtClean="0"/>
              <a:t>Tap the </a:t>
            </a:r>
            <a:r>
              <a:rPr lang="en-GB" b="1" dirty="0" smtClean="0"/>
              <a:t>run button</a:t>
            </a:r>
            <a:r>
              <a:rPr lang="en-GB" dirty="0" smtClean="0"/>
              <a:t> to see what the code does</a:t>
            </a:r>
            <a:r>
              <a:rPr lang="en-GB" b="1" dirty="0" smtClean="0"/>
              <a:t>.</a:t>
            </a:r>
            <a:br>
              <a:rPr lang="en-GB" b="1" dirty="0" smtClean="0"/>
            </a:br>
            <a:r>
              <a:rPr lang="en-GB" dirty="0" smtClean="0"/>
              <a:t> </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3642266" y="2167996"/>
            <a:ext cx="3507973" cy="346540"/>
          </a:xfrm>
          <a:prstGeom prst="rect">
            <a:avLst/>
          </a:prstGeom>
          <a:noFill/>
          <a:ln w="9525">
            <a:noFill/>
            <a:miter lim="800000"/>
            <a:headEnd/>
            <a:tailEnd/>
          </a:ln>
          <a:effectLst/>
        </p:spPr>
      </p:pic>
      <p:cxnSp>
        <p:nvCxnSpPr>
          <p:cNvPr id="18" name="Straight Arrow Connector 17"/>
          <p:cNvCxnSpPr/>
          <p:nvPr/>
        </p:nvCxnSpPr>
        <p:spPr>
          <a:xfrm flipV="1">
            <a:off x="4963886" y="2530404"/>
            <a:ext cx="1643358" cy="212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099" name="Picture 3"/>
          <p:cNvPicPr>
            <a:picLocks noChangeAspect="1" noChangeArrowheads="1"/>
          </p:cNvPicPr>
          <p:nvPr/>
        </p:nvPicPr>
        <p:blipFill>
          <a:blip r:embed="rId3" cstate="print"/>
          <a:srcRect/>
          <a:stretch>
            <a:fillRect/>
          </a:stretch>
        </p:blipFill>
        <p:spPr bwMode="auto">
          <a:xfrm>
            <a:off x="7012703" y="3295353"/>
            <a:ext cx="985785" cy="713121"/>
          </a:xfrm>
          <a:prstGeom prst="rect">
            <a:avLst/>
          </a:prstGeom>
          <a:noFill/>
          <a:ln w="9525">
            <a:noFill/>
            <a:miter lim="800000"/>
            <a:headEnd/>
            <a:tailEnd/>
          </a:ln>
          <a:effectLst/>
        </p:spPr>
      </p:pic>
      <p:pic>
        <p:nvPicPr>
          <p:cNvPr id="20" name="Picture 19"/>
          <p:cNvPicPr>
            <a:picLocks noChangeAspect="1"/>
          </p:cNvPicPr>
          <p:nvPr/>
        </p:nvPicPr>
        <p:blipFill>
          <a:blip r:embed="rId4" cstate="print"/>
          <a:stretch>
            <a:fillRect/>
          </a:stretch>
        </p:blipFill>
        <p:spPr>
          <a:xfrm>
            <a:off x="3813088" y="4920292"/>
            <a:ext cx="734711" cy="103909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sprites </a:t>
            </a:r>
            <a:r>
              <a:rPr lang="en-GB" sz="1800" dirty="0" smtClean="0"/>
              <a:t>continued 9...</a:t>
            </a:r>
            <a:endParaRPr lang="en-GB" sz="1800" dirty="0"/>
          </a:p>
        </p:txBody>
      </p:sp>
      <p:sp>
        <p:nvSpPr>
          <p:cNvPr id="3" name="Content Placeholder 2"/>
          <p:cNvSpPr>
            <a:spLocks noGrp="1"/>
          </p:cNvSpPr>
          <p:nvPr>
            <p:ph idx="1"/>
          </p:nvPr>
        </p:nvSpPr>
        <p:spPr>
          <a:xfrm>
            <a:off x="3428999" y="1678078"/>
            <a:ext cx="5524081" cy="5043397"/>
          </a:xfrm>
        </p:spPr>
        <p:txBody>
          <a:bodyPr>
            <a:normAutofit/>
          </a:bodyPr>
          <a:lstStyle/>
          <a:p>
            <a:pPr>
              <a:buNone/>
            </a:pPr>
            <a:r>
              <a:rPr lang="en-GB" dirty="0" smtClean="0"/>
              <a:t>Finally, to make the tin can look more realistic, we are going to make the can appear to spin as it falls. To do this we use the </a:t>
            </a:r>
            <a:r>
              <a:rPr lang="en-GB" b="1" dirty="0" smtClean="0"/>
              <a:t>set angular speed </a:t>
            </a:r>
            <a:r>
              <a:rPr lang="en-GB" dirty="0" smtClean="0"/>
              <a:t>command. We must add this to the </a:t>
            </a:r>
            <a:r>
              <a:rPr lang="en-GB" b="1" dirty="0" smtClean="0"/>
              <a:t>main() </a:t>
            </a:r>
            <a:r>
              <a:rPr lang="en-GB" dirty="0" smtClean="0"/>
              <a:t>action.</a:t>
            </a:r>
          </a:p>
          <a:p>
            <a:r>
              <a:rPr lang="en-GB" dirty="0" smtClean="0"/>
              <a:t>Go to </a:t>
            </a:r>
            <a:r>
              <a:rPr lang="en-GB" b="1" dirty="0" smtClean="0"/>
              <a:t>main()</a:t>
            </a:r>
          </a:p>
          <a:p>
            <a:r>
              <a:rPr lang="en-GB" dirty="0" smtClean="0"/>
              <a:t>Add a new line of code.</a:t>
            </a:r>
          </a:p>
          <a:p>
            <a:r>
              <a:rPr lang="en-GB" dirty="0" smtClean="0"/>
              <a:t>Tap on </a:t>
            </a:r>
            <a:r>
              <a:rPr lang="en-GB" b="1" dirty="0" smtClean="0"/>
              <a:t>data</a:t>
            </a:r>
            <a:r>
              <a:rPr lang="en-GB" dirty="0" smtClean="0"/>
              <a:t>.</a:t>
            </a:r>
          </a:p>
          <a:p>
            <a:r>
              <a:rPr lang="en-GB" dirty="0" smtClean="0"/>
              <a:t>Tap on </a:t>
            </a:r>
            <a:r>
              <a:rPr lang="en-GB" b="1" dirty="0" smtClean="0"/>
              <a:t>can sprite</a:t>
            </a:r>
            <a:r>
              <a:rPr lang="en-GB" dirty="0" smtClean="0"/>
              <a:t>.</a:t>
            </a:r>
            <a:br>
              <a:rPr lang="en-GB" dirty="0" smtClean="0"/>
            </a:br>
            <a:endParaRPr lang="en-GB" dirty="0" smtClean="0"/>
          </a:p>
          <a:p>
            <a:r>
              <a:rPr lang="en-GB" dirty="0" smtClean="0"/>
              <a:t>Tap on </a:t>
            </a:r>
            <a:r>
              <a:rPr lang="en-GB" b="1" dirty="0" smtClean="0"/>
              <a:t>set angular speed</a:t>
            </a:r>
            <a:r>
              <a:rPr lang="en-GB" dirty="0" smtClean="0"/>
              <a:t>.</a:t>
            </a:r>
          </a:p>
          <a:p>
            <a:r>
              <a:rPr lang="en-GB" dirty="0" smtClean="0"/>
              <a:t>Set the angular speed to </a:t>
            </a:r>
            <a:r>
              <a:rPr lang="en-GB" b="1" dirty="0" smtClean="0"/>
              <a:t>100</a:t>
            </a:r>
            <a:r>
              <a:rPr lang="en-GB" dirty="0" smtClean="0"/>
              <a:t>.</a:t>
            </a:r>
          </a:p>
          <a:p>
            <a:r>
              <a:rPr lang="en-GB" dirty="0" smtClean="0"/>
              <a:t>Tap the </a:t>
            </a:r>
            <a:r>
              <a:rPr lang="en-GB" b="1" dirty="0" smtClean="0"/>
              <a:t>run button</a:t>
            </a:r>
            <a:r>
              <a:rPr lang="en-GB" dirty="0" smtClean="0"/>
              <a:t> to see what the code does</a:t>
            </a:r>
            <a:r>
              <a:rPr lang="en-GB" b="1" dirty="0" smtClean="0"/>
              <a:t>.</a:t>
            </a:r>
            <a:r>
              <a:rPr lang="en-GB" dirty="0" smtClean="0"/>
              <a:t> </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20" name="Picture 19"/>
          <p:cNvPicPr>
            <a:picLocks noChangeAspect="1"/>
          </p:cNvPicPr>
          <p:nvPr/>
        </p:nvPicPr>
        <p:blipFill>
          <a:blip r:embed="rId2" cstate="print"/>
          <a:stretch>
            <a:fillRect/>
          </a:stretch>
        </p:blipFill>
        <p:spPr>
          <a:xfrm>
            <a:off x="8550705" y="6073088"/>
            <a:ext cx="507702" cy="718036"/>
          </a:xfrm>
          <a:prstGeom prst="rect">
            <a:avLst/>
          </a:prstGeom>
        </p:spPr>
      </p:pic>
      <p:pic>
        <p:nvPicPr>
          <p:cNvPr id="9" name="Picture 8"/>
          <p:cNvPicPr>
            <a:picLocks noChangeAspect="1"/>
          </p:cNvPicPr>
          <p:nvPr/>
        </p:nvPicPr>
        <p:blipFill rotWithShape="1">
          <a:blip r:embed="rId3" cstate="print"/>
          <a:srcRect t="73366" r="85613"/>
          <a:stretch/>
        </p:blipFill>
        <p:spPr>
          <a:xfrm>
            <a:off x="6251369" y="3494018"/>
            <a:ext cx="439482" cy="482516"/>
          </a:xfrm>
          <a:prstGeom prst="rect">
            <a:avLst/>
          </a:prstGeom>
        </p:spPr>
      </p:pic>
      <p:pic>
        <p:nvPicPr>
          <p:cNvPr id="10" name="Picture 2"/>
          <p:cNvPicPr>
            <a:picLocks noChangeAspect="1" noChangeArrowheads="1"/>
          </p:cNvPicPr>
          <p:nvPr/>
        </p:nvPicPr>
        <p:blipFill>
          <a:blip r:embed="rId4" cstate="print"/>
          <a:srcRect/>
          <a:stretch>
            <a:fillRect/>
          </a:stretch>
        </p:blipFill>
        <p:spPr bwMode="auto">
          <a:xfrm>
            <a:off x="5166185" y="3897800"/>
            <a:ext cx="806520" cy="563459"/>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5764156" y="4491403"/>
            <a:ext cx="756645" cy="563459"/>
          </a:xfrm>
          <a:prstGeom prst="rect">
            <a:avLst/>
          </a:prstGeom>
          <a:noFill/>
          <a:ln w="9525">
            <a:noFill/>
            <a:miter lim="800000"/>
            <a:headEnd/>
            <a:tailEnd/>
          </a:ln>
          <a:effectLst/>
        </p:spPr>
      </p:pic>
      <p:pic>
        <p:nvPicPr>
          <p:cNvPr id="6146" name="Picture 2"/>
          <p:cNvPicPr>
            <a:picLocks noChangeAspect="1" noChangeArrowheads="1"/>
          </p:cNvPicPr>
          <p:nvPr/>
        </p:nvPicPr>
        <p:blipFill>
          <a:blip r:embed="rId6" cstate="print"/>
          <a:srcRect/>
          <a:stretch>
            <a:fillRect/>
          </a:stretch>
        </p:blipFill>
        <p:spPr bwMode="auto">
          <a:xfrm>
            <a:off x="6681569" y="5191825"/>
            <a:ext cx="794386" cy="565864"/>
          </a:xfrm>
          <a:prstGeom prst="rect">
            <a:avLst/>
          </a:prstGeom>
          <a:noFill/>
          <a:ln w="9525">
            <a:noFill/>
            <a:miter lim="800000"/>
            <a:headEnd/>
            <a:tailEnd/>
          </a:ln>
          <a:effectLst/>
        </p:spPr>
      </p:pic>
      <p:pic>
        <p:nvPicPr>
          <p:cNvPr id="6147" name="Picture 3"/>
          <p:cNvPicPr>
            <a:picLocks noChangeAspect="1" noChangeArrowheads="1"/>
          </p:cNvPicPr>
          <p:nvPr/>
        </p:nvPicPr>
        <p:blipFill>
          <a:blip r:embed="rId7" cstate="print"/>
          <a:srcRect l="37933"/>
          <a:stretch>
            <a:fillRect/>
          </a:stretch>
        </p:blipFill>
        <p:spPr bwMode="auto">
          <a:xfrm>
            <a:off x="6802145" y="5858169"/>
            <a:ext cx="2271511" cy="259041"/>
          </a:xfrm>
          <a:prstGeom prst="rect">
            <a:avLst/>
          </a:prstGeom>
          <a:noFill/>
          <a:ln w="9525">
            <a:noFill/>
            <a:miter lim="800000"/>
            <a:headEnd/>
            <a:tailEnd/>
          </a:ln>
          <a:effectLst/>
        </p:spPr>
      </p:pic>
      <p:pic>
        <p:nvPicPr>
          <p:cNvPr id="14" name="Picture 13"/>
          <p:cNvPicPr>
            <a:picLocks noChangeAspect="1"/>
          </p:cNvPicPr>
          <p:nvPr/>
        </p:nvPicPr>
        <p:blipFill>
          <a:blip r:embed="rId8" cstate="print"/>
          <a:stretch>
            <a:fillRect/>
          </a:stretch>
        </p:blipFill>
        <p:spPr>
          <a:xfrm>
            <a:off x="5230207" y="2924896"/>
            <a:ext cx="1290594" cy="5415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To know the difference between local and global variables.</a:t>
            </a:r>
          </a:p>
          <a:p>
            <a:r>
              <a:rPr lang="en-GB" dirty="0" smtClean="0"/>
              <a:t>To </a:t>
            </a:r>
            <a:r>
              <a:rPr lang="en-GB" dirty="0" smtClean="0"/>
              <a:t>know how to control sprites in </a:t>
            </a:r>
            <a:r>
              <a:rPr lang="en-GB" dirty="0" err="1" smtClean="0"/>
              <a:t>TouchDevelop</a:t>
            </a:r>
            <a:r>
              <a:rPr lang="en-GB" dirty="0" smtClean="0"/>
              <a:t>.</a:t>
            </a:r>
          </a:p>
          <a:p>
            <a:r>
              <a:rPr lang="en-GB" dirty="0" smtClean="0"/>
              <a:t>To know how to </a:t>
            </a:r>
            <a:r>
              <a:rPr lang="en-GB" dirty="0" smtClean="0"/>
              <a:t>sense events in </a:t>
            </a:r>
            <a:r>
              <a:rPr lang="en-GB" smtClean="0"/>
              <a:t>TouchDevelop.</a:t>
            </a:r>
            <a:endParaRPr lang="en-GB" dirty="0" smtClean="0"/>
          </a:p>
          <a:p>
            <a:r>
              <a:rPr lang="en-GB" dirty="0" smtClean="0"/>
              <a:t>To understand the importance of sound in games</a:t>
            </a:r>
            <a:r>
              <a:rPr lang="en-GB" dirty="0" smtClean="0"/>
              <a:t>.</a:t>
            </a:r>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TouchDevelop</a:t>
            </a:r>
            <a:r>
              <a:rPr lang="en-US" dirty="0" smtClean="0"/>
              <a:t/>
            </a:r>
            <a:br>
              <a:rPr lang="en-US" dirty="0" smtClean="0"/>
            </a:br>
            <a:r>
              <a:rPr lang="en-US" sz="2800" dirty="0" smtClean="0"/>
              <a:t>My First Game</a:t>
            </a:r>
            <a:endParaRPr lang="en-US" sz="2800" dirty="0"/>
          </a:p>
        </p:txBody>
      </p:sp>
      <p:sp>
        <p:nvSpPr>
          <p:cNvPr id="3" name="Subtitle 2"/>
          <p:cNvSpPr>
            <a:spLocks noGrp="1"/>
          </p:cNvSpPr>
          <p:nvPr>
            <p:ph type="subTitle" idx="1"/>
          </p:nvPr>
        </p:nvSpPr>
        <p:spPr/>
        <p:txBody>
          <a:bodyPr>
            <a:normAutofit/>
          </a:bodyPr>
          <a:lstStyle/>
          <a:p>
            <a:r>
              <a:rPr lang="en-US" sz="1800" dirty="0" smtClean="0"/>
              <a:t>Interacting with sprites</a:t>
            </a:r>
            <a:endParaRPr lang="en-US" sz="1800"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8" name="Picture 3"/>
          <p:cNvPicPr>
            <a:picLocks noChangeAspect="1" noChangeArrowheads="1"/>
          </p:cNvPicPr>
          <p:nvPr/>
        </p:nvPicPr>
        <p:blipFill>
          <a:blip r:embed="rId2" cstate="print"/>
          <a:srcRect/>
          <a:stretch>
            <a:fillRect/>
          </a:stretch>
        </p:blipFill>
        <p:spPr bwMode="auto">
          <a:xfrm>
            <a:off x="1650444" y="1836568"/>
            <a:ext cx="2286000" cy="3009900"/>
          </a:xfrm>
          <a:prstGeom prst="rect">
            <a:avLst/>
          </a:prstGeom>
          <a:noFill/>
          <a:ln w="9525">
            <a:noFill/>
            <a:miter lim="800000"/>
            <a:headEnd/>
            <a:tailEnd/>
          </a:ln>
          <a:effectLst/>
        </p:spPr>
      </p:pic>
    </p:spTree>
    <p:extLst>
      <p:ext uri="{BB962C8B-B14F-4D97-AF65-F5344CB8AC3E}">
        <p14:creationId xmlns:p14="http://schemas.microsoft.com/office/powerpoint/2010/main" xmlns="" val="2184662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Interacting with sprites</a:t>
            </a:r>
            <a:endParaRPr lang="en-GB" sz="1800" dirty="0"/>
          </a:p>
        </p:txBody>
      </p:sp>
      <p:sp>
        <p:nvSpPr>
          <p:cNvPr id="3" name="Content Placeholder 2"/>
          <p:cNvSpPr>
            <a:spLocks noGrp="1"/>
          </p:cNvSpPr>
          <p:nvPr>
            <p:ph idx="1"/>
          </p:nvPr>
        </p:nvSpPr>
        <p:spPr>
          <a:xfrm>
            <a:off x="3428999" y="1678078"/>
            <a:ext cx="5524081" cy="5043397"/>
          </a:xfrm>
        </p:spPr>
        <p:txBody>
          <a:bodyPr>
            <a:normAutofit/>
          </a:bodyPr>
          <a:lstStyle/>
          <a:p>
            <a:pPr>
              <a:buNone/>
            </a:pPr>
            <a:r>
              <a:rPr lang="en-GB" dirty="0" smtClean="0"/>
              <a:t>After running the game you will see that the tin can falls to the ground then re-spawns at the top of screen. Let's add some code to allow us to tap on the tin can to stop it from falling.</a:t>
            </a:r>
          </a:p>
          <a:p>
            <a:pPr>
              <a:buNone/>
            </a:pPr>
            <a:r>
              <a:rPr lang="en-GB" dirty="0" smtClean="0"/>
              <a:t>In </a:t>
            </a:r>
            <a:r>
              <a:rPr lang="en-GB" dirty="0" err="1" smtClean="0"/>
              <a:t>touchdevelop</a:t>
            </a:r>
            <a:r>
              <a:rPr lang="en-GB" dirty="0" smtClean="0"/>
              <a:t> you can assign tap, swipe or </a:t>
            </a:r>
            <a:br>
              <a:rPr lang="en-GB" dirty="0" smtClean="0"/>
            </a:br>
            <a:r>
              <a:rPr lang="en-GB" dirty="0" smtClean="0"/>
              <a:t>drag events to a sprite global variable. In this game, we will add a tap event which will flick the tin can up in the air when a user taps on it.</a:t>
            </a:r>
          </a:p>
          <a:p>
            <a:pPr lvl="0"/>
            <a:r>
              <a:rPr lang="en-GB" dirty="0" smtClean="0"/>
              <a:t>Tap the </a:t>
            </a:r>
            <a:r>
              <a:rPr lang="en-GB" b="1" dirty="0" smtClean="0"/>
              <a:t>add new action, event, ... </a:t>
            </a:r>
            <a:r>
              <a:rPr lang="en-GB" dirty="0" smtClean="0"/>
              <a:t>button in the left hand window.</a:t>
            </a:r>
          </a:p>
          <a:p>
            <a:pPr lvl="0">
              <a:buNone/>
            </a:pPr>
            <a:r>
              <a:rPr lang="en-GB" dirty="0" smtClean="0"/>
              <a:t/>
            </a:r>
            <a:br>
              <a:rPr lang="en-GB" dirty="0" smtClean="0"/>
            </a:br>
            <a:endParaRPr lang="en-GB" dirty="0" smtClean="0"/>
          </a:p>
          <a:p>
            <a:pPr lvl="0"/>
            <a:r>
              <a:rPr lang="en-GB" dirty="0" smtClean="0"/>
              <a:t>Tap on </a:t>
            </a:r>
            <a:r>
              <a:rPr lang="en-GB" b="1" dirty="0" smtClean="0"/>
              <a:t>add new event</a:t>
            </a:r>
            <a:r>
              <a:rPr lang="en-GB" dirty="0" smtClean="0"/>
              <a:t>.</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4046085" y="5085004"/>
            <a:ext cx="3238971" cy="6292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06480" y="1385660"/>
            <a:ext cx="2895600" cy="2936147"/>
          </a:xfrm>
          <a:prstGeom prst="rect">
            <a:avLst/>
          </a:prstGeom>
          <a:noFill/>
          <a:ln w="9525">
            <a:noFill/>
            <a:miter lim="800000"/>
            <a:headEnd/>
            <a:tailEnd/>
          </a:ln>
          <a:effectLst/>
        </p:spPr>
      </p:pic>
      <p:sp>
        <p:nvSpPr>
          <p:cNvPr id="11" name="Rectangle 10"/>
          <p:cNvSpPr/>
          <p:nvPr/>
        </p:nvSpPr>
        <p:spPr>
          <a:xfrm>
            <a:off x="1034980" y="2903974"/>
            <a:ext cx="1969477" cy="49236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28" name="Picture 4"/>
          <p:cNvPicPr>
            <a:picLocks noChangeAspect="1" noChangeArrowheads="1"/>
          </p:cNvPicPr>
          <p:nvPr/>
        </p:nvPicPr>
        <p:blipFill>
          <a:blip r:embed="rId4" cstate="print"/>
          <a:srcRect/>
          <a:stretch>
            <a:fillRect/>
          </a:stretch>
        </p:blipFill>
        <p:spPr bwMode="auto">
          <a:xfrm>
            <a:off x="6286779" y="5886641"/>
            <a:ext cx="1601177" cy="62654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85800"/>
            <a:ext cx="5353260" cy="886968"/>
          </a:xfrm>
        </p:spPr>
        <p:txBody>
          <a:bodyPr/>
          <a:lstStyle/>
          <a:p>
            <a:r>
              <a:rPr lang="en-GB" dirty="0" smtClean="0"/>
              <a:t>Interacting with sprites </a:t>
            </a:r>
            <a:r>
              <a:rPr lang="en-GB" sz="1800" dirty="0" smtClean="0"/>
              <a:t>continued 1...</a:t>
            </a:r>
            <a:endParaRPr lang="en-GB" sz="1800" dirty="0"/>
          </a:p>
        </p:txBody>
      </p:sp>
      <p:sp>
        <p:nvSpPr>
          <p:cNvPr id="3" name="Content Placeholder 2"/>
          <p:cNvSpPr>
            <a:spLocks noGrp="1"/>
          </p:cNvSpPr>
          <p:nvPr>
            <p:ph idx="1"/>
          </p:nvPr>
        </p:nvSpPr>
        <p:spPr>
          <a:xfrm>
            <a:off x="3428999" y="1678078"/>
            <a:ext cx="5524081" cy="5043397"/>
          </a:xfrm>
        </p:spPr>
        <p:txBody>
          <a:bodyPr>
            <a:normAutofit/>
          </a:bodyPr>
          <a:lstStyle/>
          <a:p>
            <a:pPr lvl="0"/>
            <a:r>
              <a:rPr lang="en-GB" dirty="0" smtClean="0"/>
              <a:t>Scroll down and tap on </a:t>
            </a:r>
            <a:r>
              <a:rPr lang="en-GB" b="1" dirty="0" smtClean="0"/>
              <a:t>tap sprite: can sprite</a:t>
            </a:r>
            <a:r>
              <a:rPr lang="en-GB" dirty="0" smtClean="0"/>
              <a:t>.</a:t>
            </a:r>
          </a:p>
          <a:p>
            <a:pPr lvl="0">
              <a:buNone/>
            </a:pPr>
            <a:r>
              <a:rPr lang="en-GB" dirty="0" smtClean="0"/>
              <a:t/>
            </a:r>
            <a:br>
              <a:rPr lang="en-GB" dirty="0" smtClean="0"/>
            </a:br>
            <a:endParaRPr lang="en-GB" dirty="0" smtClean="0"/>
          </a:p>
          <a:p>
            <a:pPr lvl="0">
              <a:buNone/>
            </a:pPr>
            <a:r>
              <a:rPr lang="en-GB" dirty="0" smtClean="0"/>
              <a:t>Your new code should look like this:</a:t>
            </a:r>
          </a:p>
          <a:p>
            <a:pPr lvl="0"/>
            <a:endParaRPr lang="en-GB" dirty="0" smtClean="0"/>
          </a:p>
          <a:p>
            <a:pPr lvl="0"/>
            <a:endParaRPr lang="en-GB" dirty="0" smtClean="0"/>
          </a:p>
          <a:p>
            <a:pPr lvl="0">
              <a:buNone/>
            </a:pPr>
            <a:endParaRPr lang="en-GB" dirty="0" smtClean="0"/>
          </a:p>
          <a:p>
            <a:pPr lvl="0">
              <a:buNone/>
            </a:pPr>
            <a:r>
              <a:rPr lang="en-GB" dirty="0" smtClean="0"/>
              <a:t>To make the can flip up into the air when we tap it, we simply need to change the vertical speed of the sprite so that it move up. This can be done using the </a:t>
            </a:r>
            <a:r>
              <a:rPr lang="en-GB" b="1" dirty="0" smtClean="0"/>
              <a:t>set speed y</a:t>
            </a:r>
            <a:r>
              <a:rPr lang="en-GB" dirty="0" smtClean="0"/>
              <a:t> action (we set a negative value since the vertical coordinates are inverted).</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4058228" y="2117610"/>
            <a:ext cx="3879970" cy="7447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289341" y="3425999"/>
            <a:ext cx="2221113" cy="151779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9" y="685800"/>
            <a:ext cx="5343211" cy="886968"/>
          </a:xfrm>
        </p:spPr>
        <p:txBody>
          <a:bodyPr/>
          <a:lstStyle/>
          <a:p>
            <a:r>
              <a:rPr lang="en-GB" dirty="0" smtClean="0"/>
              <a:t>Interacting with sprites </a:t>
            </a:r>
            <a:r>
              <a:rPr lang="en-GB" sz="1800" dirty="0" smtClean="0"/>
              <a:t>continued 2...</a:t>
            </a:r>
            <a:endParaRPr lang="en-GB" sz="1800" dirty="0"/>
          </a:p>
        </p:txBody>
      </p:sp>
      <p:sp>
        <p:nvSpPr>
          <p:cNvPr id="3" name="Content Placeholder 2"/>
          <p:cNvSpPr>
            <a:spLocks noGrp="1"/>
          </p:cNvSpPr>
          <p:nvPr>
            <p:ph idx="1"/>
          </p:nvPr>
        </p:nvSpPr>
        <p:spPr>
          <a:xfrm>
            <a:off x="3428999" y="1708220"/>
            <a:ext cx="5524081" cy="5013255"/>
          </a:xfrm>
        </p:spPr>
        <p:txBody>
          <a:bodyPr>
            <a:normAutofit/>
          </a:bodyPr>
          <a:lstStyle/>
          <a:p>
            <a:r>
              <a:rPr lang="en-US" dirty="0" smtClean="0"/>
              <a:t>Tap on </a:t>
            </a:r>
            <a:r>
              <a:rPr lang="en-US" b="1" dirty="0" smtClean="0"/>
              <a:t>do nothing </a:t>
            </a:r>
            <a:r>
              <a:rPr lang="en-US" dirty="0" smtClean="0"/>
              <a:t>in the tap sprite event.</a:t>
            </a:r>
          </a:p>
          <a:p>
            <a:r>
              <a:rPr lang="en-US" dirty="0" smtClean="0"/>
              <a:t>Tap on </a:t>
            </a:r>
            <a:r>
              <a:rPr lang="en-US" b="1" dirty="0" smtClean="0"/>
              <a:t>data</a:t>
            </a:r>
            <a:r>
              <a:rPr lang="en-US" dirty="0" smtClean="0"/>
              <a:t>.</a:t>
            </a:r>
          </a:p>
          <a:p>
            <a:r>
              <a:rPr lang="en-US" dirty="0" smtClean="0"/>
              <a:t>Tap on </a:t>
            </a:r>
            <a:r>
              <a:rPr lang="en-US" b="1" dirty="0" smtClean="0"/>
              <a:t>can sprite</a:t>
            </a:r>
            <a:r>
              <a:rPr lang="en-US" dirty="0" smtClean="0"/>
              <a:t>.</a:t>
            </a:r>
            <a:br>
              <a:rPr lang="en-US" dirty="0" smtClean="0"/>
            </a:br>
            <a:endParaRPr lang="en-US" dirty="0" smtClean="0"/>
          </a:p>
          <a:p>
            <a:r>
              <a:rPr lang="en-US" dirty="0" smtClean="0"/>
              <a:t>Tap on </a:t>
            </a:r>
            <a:r>
              <a:rPr lang="en-US" b="1" dirty="0" smtClean="0"/>
              <a:t>set speed y</a:t>
            </a:r>
            <a:r>
              <a:rPr lang="en-US" dirty="0" smtClean="0"/>
              <a:t>.</a:t>
            </a:r>
          </a:p>
          <a:p>
            <a:pPr>
              <a:buNone/>
            </a:pPr>
            <a:r>
              <a:rPr lang="en-US" b="1" dirty="0" smtClean="0"/>
              <a:t>Remember: </a:t>
            </a:r>
            <a:r>
              <a:rPr lang="en-US" dirty="0" smtClean="0"/>
              <a:t>Use the blue arrow button to cycle through all available options.</a:t>
            </a:r>
          </a:p>
          <a:p>
            <a:r>
              <a:rPr lang="en-GB" dirty="0" smtClean="0"/>
              <a:t>Replace the 0 with </a:t>
            </a:r>
            <a:r>
              <a:rPr lang="en-GB" b="1" dirty="0" smtClean="0"/>
              <a:t>-500</a:t>
            </a:r>
          </a:p>
          <a:p>
            <a:endParaRPr lang="en-GB" b="1" dirty="0" smtClean="0"/>
          </a:p>
          <a:p>
            <a:r>
              <a:rPr lang="en-GB" dirty="0" smtClean="0"/>
              <a:t>Run the game to see what happens.</a:t>
            </a:r>
          </a:p>
          <a:p>
            <a:pPr>
              <a:buNone/>
            </a:pPr>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7" name="Picture 2"/>
          <p:cNvPicPr>
            <a:picLocks noChangeAspect="1" noChangeArrowheads="1"/>
          </p:cNvPicPr>
          <p:nvPr/>
        </p:nvPicPr>
        <p:blipFill>
          <a:blip r:embed="rId2" cstate="print"/>
          <a:srcRect/>
          <a:stretch>
            <a:fillRect/>
          </a:stretch>
        </p:blipFill>
        <p:spPr bwMode="auto">
          <a:xfrm>
            <a:off x="5437300" y="2150347"/>
            <a:ext cx="806520" cy="563459"/>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6035271" y="2743950"/>
            <a:ext cx="756645" cy="563459"/>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6035271" y="3430588"/>
            <a:ext cx="788707" cy="588753"/>
          </a:xfrm>
          <a:prstGeom prst="rect">
            <a:avLst/>
          </a:prstGeom>
          <a:noFill/>
          <a:ln w="9525">
            <a:noFill/>
            <a:miter lim="800000"/>
            <a:headEnd/>
            <a:tailEnd/>
          </a:ln>
          <a:effectLst/>
        </p:spPr>
      </p:pic>
      <p:pic>
        <p:nvPicPr>
          <p:cNvPr id="12" name="Picture 11"/>
          <p:cNvPicPr>
            <a:picLocks noChangeAspect="1"/>
          </p:cNvPicPr>
          <p:nvPr/>
        </p:nvPicPr>
        <p:blipFill>
          <a:blip r:embed="rId5" cstate="print"/>
          <a:srcRect b="42286"/>
          <a:stretch>
            <a:fillRect/>
          </a:stretch>
        </p:blipFill>
        <p:spPr>
          <a:xfrm>
            <a:off x="6723498" y="4349944"/>
            <a:ext cx="665844" cy="242151"/>
          </a:xfrm>
          <a:prstGeom prst="rect">
            <a:avLst/>
          </a:prstGeom>
        </p:spPr>
      </p:pic>
      <p:pic>
        <p:nvPicPr>
          <p:cNvPr id="13" name="Picture 12"/>
          <p:cNvPicPr>
            <a:picLocks noChangeAspect="1"/>
          </p:cNvPicPr>
          <p:nvPr/>
        </p:nvPicPr>
        <p:blipFill>
          <a:blip r:embed="rId6" cstate="print"/>
          <a:stretch>
            <a:fillRect/>
          </a:stretch>
        </p:blipFill>
        <p:spPr>
          <a:xfrm>
            <a:off x="7569163" y="5714107"/>
            <a:ext cx="546472" cy="772867"/>
          </a:xfrm>
          <a:prstGeom prst="rect">
            <a:avLst/>
          </a:prstGeom>
        </p:spPr>
      </p:pic>
      <p:pic>
        <p:nvPicPr>
          <p:cNvPr id="3075" name="Picture 3"/>
          <p:cNvPicPr>
            <a:picLocks noChangeAspect="1" noChangeArrowheads="1"/>
          </p:cNvPicPr>
          <p:nvPr/>
        </p:nvPicPr>
        <p:blipFill>
          <a:blip r:embed="rId7" cstate="print"/>
          <a:srcRect/>
          <a:stretch>
            <a:fillRect/>
          </a:stretch>
        </p:blipFill>
        <p:spPr bwMode="auto">
          <a:xfrm>
            <a:off x="4048348" y="5305335"/>
            <a:ext cx="4067287" cy="32272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TouchDevelop</a:t>
            </a:r>
            <a:r>
              <a:rPr lang="en-US" dirty="0" smtClean="0"/>
              <a:t/>
            </a:r>
            <a:br>
              <a:rPr lang="en-US" dirty="0" smtClean="0"/>
            </a:br>
            <a:r>
              <a:rPr lang="en-US" sz="2800" dirty="0" smtClean="0"/>
              <a:t>My First Game</a:t>
            </a:r>
            <a:endParaRPr lang="en-US" sz="2800" dirty="0"/>
          </a:p>
        </p:txBody>
      </p:sp>
      <p:sp>
        <p:nvSpPr>
          <p:cNvPr id="3" name="Subtitle 2"/>
          <p:cNvSpPr>
            <a:spLocks noGrp="1"/>
          </p:cNvSpPr>
          <p:nvPr>
            <p:ph type="subTitle" idx="1"/>
          </p:nvPr>
        </p:nvSpPr>
        <p:spPr/>
        <p:txBody>
          <a:bodyPr>
            <a:normAutofit/>
          </a:bodyPr>
          <a:lstStyle/>
          <a:p>
            <a:r>
              <a:rPr lang="en-US" sz="1800" dirty="0" smtClean="0"/>
              <a:t>Adding Sound</a:t>
            </a:r>
            <a:endParaRPr lang="en-US" sz="1800"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2335716" y="2848478"/>
            <a:ext cx="1017084" cy="945888"/>
          </a:xfrm>
          <a:prstGeom prst="rect">
            <a:avLst/>
          </a:prstGeom>
          <a:noFill/>
          <a:ln w="9525">
            <a:noFill/>
            <a:miter lim="800000"/>
            <a:headEnd/>
            <a:tailEnd/>
          </a:ln>
          <a:effectLst/>
        </p:spPr>
      </p:pic>
    </p:spTree>
    <p:extLst>
      <p:ext uri="{BB962C8B-B14F-4D97-AF65-F5344CB8AC3E}">
        <p14:creationId xmlns:p14="http://schemas.microsoft.com/office/powerpoint/2010/main" xmlns="" val="218466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9" y="685800"/>
            <a:ext cx="5343211" cy="886968"/>
          </a:xfrm>
        </p:spPr>
        <p:txBody>
          <a:bodyPr/>
          <a:lstStyle/>
          <a:p>
            <a:r>
              <a:rPr lang="en-GB" dirty="0" smtClean="0"/>
              <a:t>Adding sound</a:t>
            </a:r>
            <a:endParaRPr lang="en-GB" sz="1800" dirty="0"/>
          </a:p>
        </p:txBody>
      </p:sp>
      <p:sp>
        <p:nvSpPr>
          <p:cNvPr id="3" name="Content Placeholder 2"/>
          <p:cNvSpPr>
            <a:spLocks noGrp="1"/>
          </p:cNvSpPr>
          <p:nvPr>
            <p:ph idx="1"/>
          </p:nvPr>
        </p:nvSpPr>
        <p:spPr>
          <a:xfrm>
            <a:off x="3428999" y="1708220"/>
            <a:ext cx="5524081" cy="5013255"/>
          </a:xfrm>
        </p:spPr>
        <p:txBody>
          <a:bodyPr>
            <a:normAutofit/>
          </a:bodyPr>
          <a:lstStyle/>
          <a:p>
            <a:pPr lvl="0">
              <a:buNone/>
            </a:pPr>
            <a:r>
              <a:rPr lang="en-GB" dirty="0" smtClean="0"/>
              <a:t>A game without sound is not complete! </a:t>
            </a:r>
            <a:r>
              <a:rPr lang="en-GB" dirty="0" err="1" smtClean="0"/>
              <a:t>TouchDevelop</a:t>
            </a:r>
            <a:r>
              <a:rPr lang="en-GB" dirty="0" smtClean="0"/>
              <a:t> offers several ways to add sounds to your game. As with sprites and backgrounds, </a:t>
            </a:r>
            <a:r>
              <a:rPr lang="en-GB" dirty="0" err="1" smtClean="0"/>
              <a:t>TouchDevelop</a:t>
            </a:r>
            <a:r>
              <a:rPr lang="en-GB" dirty="0" smtClean="0"/>
              <a:t> allows you to either upload your own sound effect/music or use one that’s been uploaded already by another user. For our game, we will use a sound effect that has already been uploaded.</a:t>
            </a:r>
          </a:p>
          <a:p>
            <a:pPr lvl="0">
              <a:buNone/>
            </a:pPr>
            <a:r>
              <a:rPr lang="en-GB" dirty="0" smtClean="0"/>
              <a:t>The quickest and easiest way to add sound to your game is to start a new line of code and search for the sound using the online library. </a:t>
            </a:r>
            <a:endParaRPr lang="en-US" dirty="0" smtClean="0"/>
          </a:p>
          <a:p>
            <a:r>
              <a:rPr lang="en-US" dirty="0" smtClean="0"/>
              <a:t>Whilst still in the Tap Sprite event, add a new line.</a:t>
            </a:r>
          </a:p>
          <a:p>
            <a:r>
              <a:rPr lang="en-GB" dirty="0" smtClean="0"/>
              <a:t>Tap on the search bar and type in </a:t>
            </a:r>
            <a:r>
              <a:rPr lang="en-GB" b="1" dirty="0" smtClean="0"/>
              <a:t>Tin Can.</a:t>
            </a:r>
            <a:br>
              <a:rPr lang="en-GB" b="1" dirty="0" smtClean="0"/>
            </a:br>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7170" name="Picture 2"/>
          <p:cNvPicPr>
            <a:picLocks noChangeAspect="1" noChangeArrowheads="1"/>
          </p:cNvPicPr>
          <p:nvPr/>
        </p:nvPicPr>
        <p:blipFill>
          <a:blip r:embed="rId2" cstate="print"/>
          <a:srcRect/>
          <a:stretch>
            <a:fillRect/>
          </a:stretch>
        </p:blipFill>
        <p:spPr bwMode="auto">
          <a:xfrm>
            <a:off x="4531806" y="6117196"/>
            <a:ext cx="3185328" cy="518556"/>
          </a:xfrm>
          <a:prstGeom prst="rect">
            <a:avLst/>
          </a:prstGeom>
          <a:noFill/>
          <a:ln w="9525">
            <a:noFill/>
            <a:miter lim="800000"/>
            <a:headEnd/>
            <a:tailEnd/>
          </a:ln>
          <a:effectLst/>
        </p:spPr>
      </p:pic>
      <p:pic>
        <p:nvPicPr>
          <p:cNvPr id="14" name="Picture 13"/>
          <p:cNvPicPr>
            <a:picLocks noChangeAspect="1"/>
          </p:cNvPicPr>
          <p:nvPr/>
        </p:nvPicPr>
        <p:blipFill rotWithShape="1">
          <a:blip r:embed="rId3" cstate="print"/>
          <a:srcRect t="73366" r="85613"/>
          <a:stretch/>
        </p:blipFill>
        <p:spPr>
          <a:xfrm>
            <a:off x="8704518" y="5172092"/>
            <a:ext cx="439482" cy="48251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9" y="685800"/>
            <a:ext cx="5343211" cy="886968"/>
          </a:xfrm>
        </p:spPr>
        <p:txBody>
          <a:bodyPr/>
          <a:lstStyle/>
          <a:p>
            <a:r>
              <a:rPr lang="en-GB" dirty="0" smtClean="0"/>
              <a:t>Adding sound </a:t>
            </a:r>
            <a:r>
              <a:rPr lang="en-GB" sz="1800" dirty="0" smtClean="0"/>
              <a:t>continued ...</a:t>
            </a:r>
            <a:endParaRPr lang="en-GB" sz="1800" dirty="0"/>
          </a:p>
        </p:txBody>
      </p:sp>
      <p:sp>
        <p:nvSpPr>
          <p:cNvPr id="3" name="Content Placeholder 2"/>
          <p:cNvSpPr>
            <a:spLocks noGrp="1"/>
          </p:cNvSpPr>
          <p:nvPr>
            <p:ph idx="1"/>
          </p:nvPr>
        </p:nvSpPr>
        <p:spPr>
          <a:xfrm>
            <a:off x="3428999" y="1708220"/>
            <a:ext cx="5524081" cy="5013255"/>
          </a:xfrm>
        </p:spPr>
        <p:txBody>
          <a:bodyPr>
            <a:normAutofit/>
          </a:bodyPr>
          <a:lstStyle/>
          <a:p>
            <a:pPr lvl="0">
              <a:buNone/>
            </a:pPr>
            <a:r>
              <a:rPr lang="en-GB" dirty="0" smtClean="0"/>
              <a:t>In </a:t>
            </a:r>
            <a:r>
              <a:rPr lang="en-GB" dirty="0" err="1" smtClean="0"/>
              <a:t>TouchDevelop</a:t>
            </a:r>
            <a:r>
              <a:rPr lang="en-GB" dirty="0" smtClean="0"/>
              <a:t>, sound files are identified by the play button symbol. </a:t>
            </a:r>
          </a:p>
          <a:p>
            <a:pPr lvl="0">
              <a:buNone/>
            </a:pPr>
            <a:endParaRPr lang="en-US" dirty="0" smtClean="0"/>
          </a:p>
          <a:p>
            <a:r>
              <a:rPr lang="en-US" dirty="0" smtClean="0"/>
              <a:t>Tap on </a:t>
            </a:r>
            <a:r>
              <a:rPr lang="en-US" b="1" dirty="0" smtClean="0"/>
              <a:t>Tin Can SFX</a:t>
            </a:r>
            <a:r>
              <a:rPr lang="en-US" dirty="0" smtClean="0"/>
              <a:t>.</a:t>
            </a:r>
          </a:p>
          <a:p>
            <a:pPr>
              <a:buNone/>
            </a:pPr>
            <a:endParaRPr lang="en-US" dirty="0" smtClean="0"/>
          </a:p>
          <a:p>
            <a:pPr>
              <a:buNone/>
            </a:pPr>
            <a:r>
              <a:rPr lang="en-GB" dirty="0" smtClean="0"/>
              <a:t>Your code should look like this:</a:t>
            </a:r>
          </a:p>
          <a:p>
            <a:endParaRPr lang="en-GB" dirty="0" smtClean="0"/>
          </a:p>
          <a:p>
            <a:r>
              <a:rPr lang="en-GB" dirty="0" smtClean="0"/>
              <a:t>Run the game to see what happens</a:t>
            </a:r>
            <a:r>
              <a:rPr lang="en-GB" b="1" dirty="0" smtClean="0"/>
              <a:t>.</a:t>
            </a:r>
          </a:p>
          <a:p>
            <a:pPr>
              <a:buNone/>
            </a:pPr>
            <a:r>
              <a:rPr lang="en-GB" b="1" dirty="0" smtClean="0"/>
              <a:t>Congratulations! </a:t>
            </a:r>
            <a:r>
              <a:rPr lang="en-GB" dirty="0" smtClean="0"/>
              <a:t>You have created your first game. In the next lesson, we will look at adding lives and a score board to your game.</a:t>
            </a:r>
            <a:r>
              <a:rPr lang="en-GB" b="1" dirty="0" smtClean="0"/>
              <a:t/>
            </a:r>
            <a:br>
              <a:rPr lang="en-GB" b="1" dirty="0" smtClean="0"/>
            </a:br>
            <a:endParaRPr lang="en-GB" dirty="0" smtClean="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pic>
        <p:nvPicPr>
          <p:cNvPr id="8194" name="Picture 2"/>
          <p:cNvPicPr>
            <a:picLocks noChangeAspect="1" noChangeArrowheads="1"/>
          </p:cNvPicPr>
          <p:nvPr/>
        </p:nvPicPr>
        <p:blipFill>
          <a:blip r:embed="rId2" cstate="print"/>
          <a:srcRect/>
          <a:stretch>
            <a:fillRect/>
          </a:stretch>
        </p:blipFill>
        <p:spPr bwMode="auto">
          <a:xfrm>
            <a:off x="5872582" y="2082181"/>
            <a:ext cx="638749" cy="86940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6164035" y="3041521"/>
            <a:ext cx="2694172" cy="817046"/>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4524111" y="4530409"/>
            <a:ext cx="2449446" cy="347627"/>
          </a:xfrm>
          <a:prstGeom prst="rect">
            <a:avLst/>
          </a:prstGeom>
          <a:noFill/>
          <a:ln w="9525">
            <a:noFill/>
            <a:miter lim="800000"/>
            <a:headEnd/>
            <a:tailEnd/>
          </a:ln>
          <a:effectLst/>
        </p:spPr>
      </p:pic>
      <p:pic>
        <p:nvPicPr>
          <p:cNvPr id="9" name="Picture 8"/>
          <p:cNvPicPr>
            <a:picLocks noChangeAspect="1"/>
          </p:cNvPicPr>
          <p:nvPr/>
        </p:nvPicPr>
        <p:blipFill>
          <a:blip r:embed="rId5" cstate="print"/>
          <a:stretch>
            <a:fillRect/>
          </a:stretch>
        </p:blipFill>
        <p:spPr>
          <a:xfrm>
            <a:off x="7569163" y="4739417"/>
            <a:ext cx="546472" cy="77286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TouchDevelop</a:t>
            </a:r>
            <a:r>
              <a:rPr lang="en-US" dirty="0" smtClean="0"/>
              <a:t> </a:t>
            </a:r>
            <a:r>
              <a:rPr lang="en-US" sz="2800" dirty="0" smtClean="0"/>
              <a:t>My First Game</a:t>
            </a:r>
            <a:endParaRPr lang="en-US" sz="2800" dirty="0"/>
          </a:p>
        </p:txBody>
      </p:sp>
      <p:sp>
        <p:nvSpPr>
          <p:cNvPr id="3" name="Subtitle 2"/>
          <p:cNvSpPr>
            <a:spLocks noGrp="1"/>
          </p:cNvSpPr>
          <p:nvPr>
            <p:ph type="subTitle" idx="1"/>
          </p:nvPr>
        </p:nvSpPr>
        <p:spPr/>
        <p:txBody>
          <a:bodyPr>
            <a:normAutofit/>
          </a:bodyPr>
          <a:lstStyle/>
          <a:p>
            <a:r>
              <a:rPr lang="en-US" sz="1800" dirty="0" smtClean="0"/>
              <a:t>Challenge</a:t>
            </a:r>
            <a:endParaRPr lang="en-US" sz="1800"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Tree>
    <p:extLst>
      <p:ext uri="{BB962C8B-B14F-4D97-AF65-F5344CB8AC3E}">
        <p14:creationId xmlns:p14="http://schemas.microsoft.com/office/powerpoint/2010/main" xmlns="" val="1697350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a:xfrm>
            <a:off x="3428999" y="2020888"/>
            <a:ext cx="5352957" cy="4563460"/>
          </a:xfrm>
        </p:spPr>
        <p:txBody>
          <a:bodyPr>
            <a:normAutofit/>
          </a:bodyPr>
          <a:lstStyle/>
          <a:p>
            <a:r>
              <a:rPr lang="en-US" b="1" dirty="0" smtClean="0"/>
              <a:t>Challenge 1: </a:t>
            </a:r>
            <a:r>
              <a:rPr lang="en-US" dirty="0" smtClean="0"/>
              <a:t>Try changing the sprites and background. For example, replace the tin can sprite with a football to create a </a:t>
            </a:r>
            <a:r>
              <a:rPr lang="en-US" dirty="0" err="1" smtClean="0"/>
              <a:t>keepy</a:t>
            </a:r>
            <a:r>
              <a:rPr lang="en-US" dirty="0" smtClean="0"/>
              <a:t> </a:t>
            </a:r>
            <a:r>
              <a:rPr lang="en-US" dirty="0" err="1" smtClean="0"/>
              <a:t>uppy</a:t>
            </a:r>
            <a:r>
              <a:rPr lang="en-US" dirty="0" smtClean="0"/>
              <a:t> game.</a:t>
            </a:r>
          </a:p>
          <a:p>
            <a:r>
              <a:rPr lang="en-US" b="1" dirty="0"/>
              <a:t>Challenge </a:t>
            </a:r>
            <a:r>
              <a:rPr lang="en-US" b="1" dirty="0" smtClean="0"/>
              <a:t>2: </a:t>
            </a:r>
            <a:r>
              <a:rPr lang="en-US" dirty="0" smtClean="0"/>
              <a:t>To make the game more challenging, make the tin can sprite re-spawn anywhere at the top of the screen – not just in the middle </a:t>
            </a:r>
            <a:r>
              <a:rPr lang="en-US" smtClean="0"/>
              <a:t>everytime.</a:t>
            </a:r>
            <a:endParaRPr lang="en-US" dirty="0"/>
          </a:p>
          <a:p>
            <a:pPr marL="0" indent="0">
              <a:buNone/>
            </a:pPr>
            <a:endParaRPr lang="en-US" dirty="0" smtClean="0"/>
          </a:p>
          <a:p>
            <a:pPr marL="0" indent="0">
              <a:buNone/>
            </a:pPr>
            <a:endParaRPr lang="en-US" dirty="0"/>
          </a:p>
          <a:p>
            <a:pPr marL="0" indent="0">
              <a:buNone/>
            </a:pPr>
            <a:r>
              <a:rPr lang="en-US" b="1" dirty="0" smtClean="0"/>
              <a:t>Collaborate:</a:t>
            </a:r>
            <a:r>
              <a:rPr lang="en-US" dirty="0" smtClean="0"/>
              <a:t> Share your game with your classmates and see if they can improve your code.</a:t>
            </a:r>
            <a:endParaRPr lang="en-US"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Tree>
    <p:extLst>
      <p:ext uri="{BB962C8B-B14F-4D97-AF65-F5344CB8AC3E}">
        <p14:creationId xmlns:p14="http://schemas.microsoft.com/office/powerpoint/2010/main" xmlns="" val="77527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first game</a:t>
            </a:r>
            <a:endParaRPr lang="en-GB" dirty="0"/>
          </a:p>
        </p:txBody>
      </p:sp>
      <p:sp>
        <p:nvSpPr>
          <p:cNvPr id="3" name="Content Placeholder 2"/>
          <p:cNvSpPr>
            <a:spLocks noGrp="1"/>
          </p:cNvSpPr>
          <p:nvPr>
            <p:ph idx="1"/>
          </p:nvPr>
        </p:nvSpPr>
        <p:spPr/>
        <p:txBody>
          <a:bodyPr/>
          <a:lstStyle/>
          <a:p>
            <a:r>
              <a:rPr lang="en-GB" dirty="0" smtClean="0"/>
              <a:t>In this tutorial, we are going to use the game board. The game board is a built-in game engine with physics. We are going to use it to create a Tin Can game where the player has to tap on the tin can to stop it falling to the ground.</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3429000" y="1757558"/>
            <a:ext cx="4946602" cy="4105275"/>
          </a:xfrm>
        </p:spPr>
        <p:txBody>
          <a:bodyPr/>
          <a:lstStyle/>
          <a:p>
            <a:r>
              <a:rPr lang="en-US" dirty="0"/>
              <a:t>O</a:t>
            </a:r>
            <a:r>
              <a:rPr lang="en-US" dirty="0" smtClean="0"/>
              <a:t>pen </a:t>
            </a:r>
            <a:r>
              <a:rPr lang="en-US" dirty="0"/>
              <a:t>the </a:t>
            </a:r>
            <a:r>
              <a:rPr lang="en-US" dirty="0" err="1"/>
              <a:t>TouchDevelop</a:t>
            </a:r>
            <a:r>
              <a:rPr lang="en-US" dirty="0"/>
              <a:t> app </a:t>
            </a:r>
            <a:r>
              <a:rPr lang="en-US" dirty="0" smtClean="0"/>
              <a:t>by </a:t>
            </a:r>
            <a:br>
              <a:rPr lang="en-US" dirty="0" smtClean="0"/>
            </a:br>
            <a:r>
              <a:rPr lang="en-US" dirty="0" smtClean="0"/>
              <a:t>visiting </a:t>
            </a:r>
            <a:r>
              <a:rPr lang="en-US" u="sng" dirty="0" smtClean="0">
                <a:hlinkClick r:id="rId2"/>
              </a:rPr>
              <a:t>http</a:t>
            </a:r>
            <a:r>
              <a:rPr lang="en-US" u="sng" dirty="0">
                <a:hlinkClick r:id="rId2"/>
              </a:rPr>
              <a:t>://touchdevelop.com/</a:t>
            </a:r>
            <a:endParaRPr lang="en-US" dirty="0" smtClean="0"/>
          </a:p>
          <a:p>
            <a:r>
              <a:rPr lang="en-US" dirty="0" smtClean="0"/>
              <a:t>Login to your account.</a:t>
            </a:r>
          </a:p>
          <a:p>
            <a:r>
              <a:rPr lang="en-US" dirty="0" smtClean="0"/>
              <a:t>Tap </a:t>
            </a:r>
            <a:r>
              <a:rPr lang="en-US" b="1" dirty="0" smtClean="0"/>
              <a:t>Create Script.</a:t>
            </a:r>
            <a:endParaRPr lang="en-US" dirty="0" smtClean="0"/>
          </a:p>
          <a:p>
            <a:r>
              <a:rPr lang="en-US" dirty="0" smtClean="0"/>
              <a:t>Choose </a:t>
            </a:r>
            <a:r>
              <a:rPr lang="en-US" b="1" dirty="0" smtClean="0"/>
              <a:t>physics game starter</a:t>
            </a:r>
            <a:r>
              <a:rPr lang="en-US" dirty="0" smtClean="0"/>
              <a:t>.</a:t>
            </a:r>
          </a:p>
        </p:txBody>
      </p:sp>
      <p:pic>
        <p:nvPicPr>
          <p:cNvPr id="4" name="Picture 3"/>
          <p:cNvPicPr>
            <a:picLocks noChangeAspect="1"/>
          </p:cNvPicPr>
          <p:nvPr/>
        </p:nvPicPr>
        <p:blipFill>
          <a:blip r:embed="rId3" cstate="print"/>
          <a:stretch>
            <a:fillRect/>
          </a:stretch>
        </p:blipFill>
        <p:spPr>
          <a:xfrm>
            <a:off x="7496168" y="1927948"/>
            <a:ext cx="1259430" cy="1198490"/>
          </a:xfrm>
          <a:prstGeom prst="rect">
            <a:avLst/>
          </a:prstGeom>
        </p:spPr>
      </p:pic>
      <p:sp>
        <p:nvSpPr>
          <p:cNvPr id="7" name="Footer Placeholder 6"/>
          <p:cNvSpPr>
            <a:spLocks noGrp="1"/>
          </p:cNvSpPr>
          <p:nvPr>
            <p:ph type="ftr" sz="quarter" idx="11"/>
          </p:nvPr>
        </p:nvSpPr>
        <p:spPr/>
        <p:txBody>
          <a:bodyPr/>
          <a:lstStyle/>
          <a:p>
            <a:r>
              <a:rPr lang="en-US" smtClean="0"/>
              <a:t>Created by S. Johnson - www.touchdevelop.weebly.com</a:t>
            </a:r>
            <a:endParaRPr lang="en-US"/>
          </a:p>
        </p:txBody>
      </p:sp>
      <p:pic>
        <p:nvPicPr>
          <p:cNvPr id="2050" name="Picture 2"/>
          <p:cNvPicPr>
            <a:picLocks noChangeAspect="1" noChangeArrowheads="1"/>
          </p:cNvPicPr>
          <p:nvPr/>
        </p:nvPicPr>
        <p:blipFill>
          <a:blip r:embed="rId4" cstate="print"/>
          <a:srcRect/>
          <a:stretch>
            <a:fillRect/>
          </a:stretch>
        </p:blipFill>
        <p:spPr bwMode="auto">
          <a:xfrm>
            <a:off x="5382128" y="3975150"/>
            <a:ext cx="3436692" cy="2586422"/>
          </a:xfrm>
          <a:prstGeom prst="rect">
            <a:avLst/>
          </a:prstGeom>
          <a:noFill/>
          <a:ln w="9525">
            <a:noFill/>
            <a:miter lim="800000"/>
            <a:headEnd/>
            <a:tailEnd/>
          </a:ln>
          <a:effectLst/>
        </p:spPr>
      </p:pic>
      <p:sp>
        <p:nvSpPr>
          <p:cNvPr id="6" name="Rounded Rectangle 5"/>
          <p:cNvSpPr/>
          <p:nvPr/>
        </p:nvSpPr>
        <p:spPr>
          <a:xfrm>
            <a:off x="5382128" y="5338272"/>
            <a:ext cx="3556985" cy="5948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61055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endParaRPr lang="en-US" dirty="0"/>
          </a:p>
        </p:txBody>
      </p:sp>
      <p:sp>
        <p:nvSpPr>
          <p:cNvPr id="3" name="Content Placeholder 2"/>
          <p:cNvSpPr>
            <a:spLocks noGrp="1"/>
          </p:cNvSpPr>
          <p:nvPr>
            <p:ph idx="1"/>
          </p:nvPr>
        </p:nvSpPr>
        <p:spPr/>
        <p:txBody>
          <a:bodyPr/>
          <a:lstStyle/>
          <a:p>
            <a:r>
              <a:rPr lang="en-US" dirty="0" smtClean="0"/>
              <a:t>Give your script a name.</a:t>
            </a:r>
          </a:p>
          <a:p>
            <a:endParaRPr lang="en-US" dirty="0"/>
          </a:p>
          <a:p>
            <a:endParaRPr lang="en-US" dirty="0" smtClean="0"/>
          </a:p>
          <a:p>
            <a:endParaRPr lang="en-US" dirty="0"/>
          </a:p>
          <a:p>
            <a:endParaRPr lang="en-US" dirty="0" smtClean="0"/>
          </a:p>
          <a:p>
            <a:pPr marL="0" indent="0">
              <a:buNone/>
            </a:pPr>
            <a:endParaRPr lang="en-US" dirty="0"/>
          </a:p>
          <a:p>
            <a:r>
              <a:rPr lang="en-US" dirty="0" smtClean="0"/>
              <a:t>Tap on </a:t>
            </a:r>
            <a:r>
              <a:rPr lang="en-US" b="1" dirty="0" smtClean="0"/>
              <a:t>create</a:t>
            </a:r>
            <a:r>
              <a:rPr lang="en-US" dirty="0"/>
              <a:t>.</a:t>
            </a:r>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pic>
        <p:nvPicPr>
          <p:cNvPr id="7" name="Picture 2"/>
          <p:cNvPicPr>
            <a:picLocks noChangeAspect="1" noChangeArrowheads="1"/>
          </p:cNvPicPr>
          <p:nvPr/>
        </p:nvPicPr>
        <p:blipFill>
          <a:blip r:embed="rId2" cstate="print"/>
          <a:srcRect/>
          <a:stretch>
            <a:fillRect/>
          </a:stretch>
        </p:blipFill>
        <p:spPr bwMode="auto">
          <a:xfrm>
            <a:off x="3737987" y="2801271"/>
            <a:ext cx="4385670" cy="1796023"/>
          </a:xfrm>
          <a:prstGeom prst="rect">
            <a:avLst/>
          </a:prstGeom>
          <a:noFill/>
          <a:ln w="9525">
            <a:noFill/>
            <a:miter lim="800000"/>
            <a:headEnd/>
            <a:tailEnd/>
          </a:ln>
          <a:effectLst/>
        </p:spPr>
      </p:pic>
    </p:spTree>
    <p:extLst>
      <p:ext uri="{BB962C8B-B14F-4D97-AF65-F5344CB8AC3E}">
        <p14:creationId xmlns:p14="http://schemas.microsoft.com/office/powerpoint/2010/main" xmlns="" val="102808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started ...</a:t>
            </a:r>
            <a:endParaRPr lang="en-GB" dirty="0"/>
          </a:p>
        </p:txBody>
      </p:sp>
      <p:sp>
        <p:nvSpPr>
          <p:cNvPr id="3" name="Content Placeholder 2"/>
          <p:cNvSpPr>
            <a:spLocks noGrp="1"/>
          </p:cNvSpPr>
          <p:nvPr>
            <p:ph idx="1"/>
          </p:nvPr>
        </p:nvSpPr>
        <p:spPr/>
        <p:txBody>
          <a:bodyPr/>
          <a:lstStyle/>
          <a:p>
            <a:pPr marL="342900" indent="-342900">
              <a:buNone/>
            </a:pPr>
            <a:r>
              <a:rPr lang="en-GB" dirty="0" smtClean="0"/>
              <a:t>The physics game starter template already contains the code to get you started.</a:t>
            </a:r>
          </a:p>
          <a:p>
            <a:pPr marL="342900" indent="-342900">
              <a:buNone/>
            </a:pPr>
            <a:r>
              <a:rPr lang="en-GB" dirty="0" smtClean="0"/>
              <a:t>Notice that the code already contains 3 components: A global variable called </a:t>
            </a:r>
            <a:r>
              <a:rPr lang="en-GB" b="1" dirty="0" smtClean="0"/>
              <a:t>board</a:t>
            </a:r>
            <a:r>
              <a:rPr lang="en-GB" dirty="0" smtClean="0"/>
              <a:t>, an action called </a:t>
            </a:r>
            <a:r>
              <a:rPr lang="en-GB" b="1" dirty="0" smtClean="0"/>
              <a:t>main</a:t>
            </a:r>
            <a:r>
              <a:rPr lang="en-GB" dirty="0" smtClean="0"/>
              <a:t> and an event called </a:t>
            </a:r>
            <a:r>
              <a:rPr lang="en-GB" b="1" dirty="0" err="1" smtClean="0"/>
              <a:t>gameloop</a:t>
            </a:r>
            <a:r>
              <a:rPr lang="en-GB" dirty="0" smtClean="0"/>
              <a:t>. (We will look at these in more detail later.)</a:t>
            </a:r>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a background</a:t>
            </a:r>
            <a:endParaRPr lang="en-GB" sz="1800" dirty="0"/>
          </a:p>
        </p:txBody>
      </p:sp>
      <p:sp>
        <p:nvSpPr>
          <p:cNvPr id="3" name="Content Placeholder 2"/>
          <p:cNvSpPr>
            <a:spLocks noGrp="1"/>
          </p:cNvSpPr>
          <p:nvPr>
            <p:ph idx="1"/>
          </p:nvPr>
        </p:nvSpPr>
        <p:spPr/>
        <p:txBody>
          <a:bodyPr/>
          <a:lstStyle/>
          <a:p>
            <a:r>
              <a:rPr lang="en-GB" dirty="0" smtClean="0"/>
              <a:t>First Let's add a background for our game. A background can be a colour or a picture. You can either upload a picture of your own or reuse a picture that another user has already uploaded. </a:t>
            </a:r>
            <a:endParaRPr lang="en-GB" dirty="0"/>
          </a:p>
        </p:txBody>
      </p:sp>
      <p:sp>
        <p:nvSpPr>
          <p:cNvPr id="4" name="Footer Placeholder 3"/>
          <p:cNvSpPr>
            <a:spLocks noGrp="1"/>
          </p:cNvSpPr>
          <p:nvPr>
            <p:ph type="ftr" sz="quarter" idx="11"/>
          </p:nvPr>
        </p:nvSpPr>
        <p:spPr/>
        <p:txBody>
          <a:bodyPr/>
          <a:lstStyle/>
          <a:p>
            <a:r>
              <a:rPr lang="en-US" smtClean="0"/>
              <a:t>Created by S. Johnson - www.touchdevelop.weebly.com</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85800"/>
            <a:ext cx="5242728" cy="886968"/>
          </a:xfrm>
        </p:spPr>
        <p:txBody>
          <a:bodyPr/>
          <a:lstStyle/>
          <a:p>
            <a:r>
              <a:rPr lang="en-US" dirty="0" smtClean="0"/>
              <a:t>Adding a background</a:t>
            </a:r>
            <a:r>
              <a:rPr lang="en-GB" dirty="0" smtClean="0"/>
              <a:t> </a:t>
            </a:r>
            <a:r>
              <a:rPr lang="en-GB" sz="1800" dirty="0" smtClean="0"/>
              <a:t>continued 1...</a:t>
            </a:r>
            <a:endParaRPr lang="en-US" sz="1800" dirty="0"/>
          </a:p>
        </p:txBody>
      </p:sp>
      <p:sp>
        <p:nvSpPr>
          <p:cNvPr id="3" name="Content Placeholder 2"/>
          <p:cNvSpPr>
            <a:spLocks noGrp="1"/>
          </p:cNvSpPr>
          <p:nvPr>
            <p:ph idx="1"/>
          </p:nvPr>
        </p:nvSpPr>
        <p:spPr>
          <a:xfrm>
            <a:off x="3428999" y="2020888"/>
            <a:ext cx="5491593" cy="4700587"/>
          </a:xfrm>
        </p:spPr>
        <p:txBody>
          <a:bodyPr>
            <a:normAutofit/>
          </a:bodyPr>
          <a:lstStyle/>
          <a:p>
            <a:r>
              <a:rPr lang="en-US" dirty="0" smtClean="0"/>
              <a:t>Go </a:t>
            </a:r>
            <a:r>
              <a:rPr lang="en-US" dirty="0"/>
              <a:t>to </a:t>
            </a:r>
            <a:r>
              <a:rPr lang="en-US" b="1" dirty="0"/>
              <a:t>▷ main(</a:t>
            </a:r>
            <a:r>
              <a:rPr lang="en-US" b="1" dirty="0" smtClean="0"/>
              <a:t>)</a:t>
            </a:r>
          </a:p>
          <a:p>
            <a:r>
              <a:rPr lang="en-US" dirty="0" smtClean="0"/>
              <a:t>Tap on the last line of code and add a new line. </a:t>
            </a:r>
            <a:endParaRPr lang="en-US" b="1"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r>
              <a:rPr lang="en-US" dirty="0" smtClean="0"/>
              <a:t>Tap on </a:t>
            </a:r>
            <a:r>
              <a:rPr lang="en-US" b="1" dirty="0" smtClean="0"/>
              <a:t>data</a:t>
            </a:r>
            <a:r>
              <a:rPr lang="en-US" dirty="0" smtClean="0"/>
              <a:t> from the lower right </a:t>
            </a:r>
            <a:br>
              <a:rPr lang="en-US" dirty="0" smtClean="0"/>
            </a:br>
            <a:r>
              <a:rPr lang="en-US" dirty="0" smtClean="0"/>
              <a:t>keyboard.</a:t>
            </a:r>
          </a:p>
          <a:p>
            <a:r>
              <a:rPr lang="en-US" dirty="0" smtClean="0"/>
              <a:t>Tap on </a:t>
            </a:r>
            <a:r>
              <a:rPr lang="en-US" b="1" dirty="0" smtClean="0"/>
              <a:t>board</a:t>
            </a:r>
            <a:r>
              <a:rPr lang="en-US" dirty="0" smtClean="0"/>
              <a:t> from the lower right</a:t>
            </a:r>
            <a:br>
              <a:rPr lang="en-US" dirty="0" smtClean="0"/>
            </a:br>
            <a:r>
              <a:rPr lang="en-US" dirty="0" smtClean="0"/>
              <a:t>keyboard.</a:t>
            </a:r>
            <a:endParaRPr lang="en-US" dirty="0"/>
          </a:p>
        </p:txBody>
      </p:sp>
      <p:sp>
        <p:nvSpPr>
          <p:cNvPr id="5" name="Footer Placeholder 4"/>
          <p:cNvSpPr>
            <a:spLocks noGrp="1"/>
          </p:cNvSpPr>
          <p:nvPr>
            <p:ph type="ftr" sz="quarter" idx="11"/>
          </p:nvPr>
        </p:nvSpPr>
        <p:spPr/>
        <p:txBody>
          <a:bodyPr/>
          <a:lstStyle/>
          <a:p>
            <a:r>
              <a:rPr lang="en-US" smtClean="0"/>
              <a:t>Created by S. Johnson - www.touchdevelop.weebly.com</a:t>
            </a:r>
            <a:endParaRPr lang="en-US"/>
          </a:p>
        </p:txBody>
      </p:sp>
      <p:pic>
        <p:nvPicPr>
          <p:cNvPr id="6" name="Picture 5"/>
          <p:cNvPicPr>
            <a:picLocks noChangeAspect="1"/>
          </p:cNvPicPr>
          <p:nvPr/>
        </p:nvPicPr>
        <p:blipFill>
          <a:blip r:embed="rId2" cstate="print"/>
          <a:stretch>
            <a:fillRect/>
          </a:stretch>
        </p:blipFill>
        <p:spPr>
          <a:xfrm>
            <a:off x="5506094" y="1887222"/>
            <a:ext cx="1571938" cy="659554"/>
          </a:xfrm>
          <a:prstGeom prst="rect">
            <a:avLst/>
          </a:prstGeom>
        </p:spPr>
      </p:pic>
      <p:pic>
        <p:nvPicPr>
          <p:cNvPr id="4098" name="Picture 2"/>
          <p:cNvPicPr>
            <a:picLocks noChangeAspect="1" noChangeArrowheads="1"/>
          </p:cNvPicPr>
          <p:nvPr/>
        </p:nvPicPr>
        <p:blipFill>
          <a:blip r:embed="rId3" cstate="print"/>
          <a:srcRect r="17209"/>
          <a:stretch>
            <a:fillRect/>
          </a:stretch>
        </p:blipFill>
        <p:spPr bwMode="auto">
          <a:xfrm>
            <a:off x="4380680" y="3130435"/>
            <a:ext cx="4291048" cy="1563948"/>
          </a:xfrm>
          <a:prstGeom prst="rect">
            <a:avLst/>
          </a:prstGeom>
          <a:noFill/>
          <a:ln w="9525">
            <a:noFill/>
            <a:miter lim="800000"/>
            <a:headEnd/>
            <a:tailEnd/>
          </a:ln>
          <a:effectLst/>
        </p:spPr>
      </p:pic>
      <p:sp>
        <p:nvSpPr>
          <p:cNvPr id="11" name="Oval 10"/>
          <p:cNvSpPr/>
          <p:nvPr/>
        </p:nvSpPr>
        <p:spPr>
          <a:xfrm>
            <a:off x="4327755" y="4166914"/>
            <a:ext cx="525661" cy="52566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 name="Elbow Connector 11"/>
          <p:cNvCxnSpPr/>
          <p:nvPr/>
        </p:nvCxnSpPr>
        <p:spPr>
          <a:xfrm rot="16200000" flipH="1">
            <a:off x="3393083" y="3359409"/>
            <a:ext cx="1372694" cy="602500"/>
          </a:xfrm>
          <a:prstGeom prst="bentConnector3">
            <a:avLst>
              <a:gd name="adj1" fmla="val 99777"/>
            </a:avLst>
          </a:prstGeom>
          <a:ln>
            <a:tailEnd type="arrow"/>
          </a:ln>
        </p:spPr>
        <p:style>
          <a:lnRef idx="2">
            <a:schemeClr val="accent1"/>
          </a:lnRef>
          <a:fillRef idx="0">
            <a:schemeClr val="accent1"/>
          </a:fillRef>
          <a:effectRef idx="1">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7408898" y="4925186"/>
            <a:ext cx="968340" cy="704247"/>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7408898" y="5837493"/>
            <a:ext cx="1026798" cy="708635"/>
          </a:xfrm>
          <a:prstGeom prst="rect">
            <a:avLst/>
          </a:prstGeom>
          <a:noFill/>
          <a:ln w="9525">
            <a:noFill/>
            <a:miter lim="800000"/>
            <a:headEnd/>
            <a:tailEnd/>
          </a:ln>
          <a:effectLst/>
        </p:spPr>
      </p:pic>
    </p:spTree>
    <p:extLst>
      <p:ext uri="{BB962C8B-B14F-4D97-AF65-F5344CB8AC3E}">
        <p14:creationId xmlns:p14="http://schemas.microsoft.com/office/powerpoint/2010/main" xmlns="" val="331450174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2146</TotalTime>
  <Words>1506</Words>
  <Application>Microsoft Office PowerPoint</Application>
  <PresentationFormat>On-screen Show (4:3)</PresentationFormat>
  <Paragraphs>274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Inspiration</vt:lpstr>
      <vt:lpstr>Introduction to TouchDevelop</vt:lpstr>
      <vt:lpstr>TouchDevelop My First Game</vt:lpstr>
      <vt:lpstr>Learning objectives</vt:lpstr>
      <vt:lpstr>My first game</vt:lpstr>
      <vt:lpstr>Getting started</vt:lpstr>
      <vt:lpstr>Getting started …</vt:lpstr>
      <vt:lpstr>Getting started ...</vt:lpstr>
      <vt:lpstr>Adding a background</vt:lpstr>
      <vt:lpstr>Adding a background continued 1...</vt:lpstr>
      <vt:lpstr>Adding a background continued 2...</vt:lpstr>
      <vt:lpstr>Adding a background continued 3...</vt:lpstr>
      <vt:lpstr>TouchDevelop My First Game</vt:lpstr>
      <vt:lpstr>Adding sprites</vt:lpstr>
      <vt:lpstr>Adding sprites continued 1...</vt:lpstr>
      <vt:lpstr>Adding sprites continued 2...</vt:lpstr>
      <vt:lpstr>Adding sprites continued 3...</vt:lpstr>
      <vt:lpstr>Adding sprites continued 4...</vt:lpstr>
      <vt:lpstr>TouchDevelop My First Game</vt:lpstr>
      <vt:lpstr>Working with sprites</vt:lpstr>
      <vt:lpstr>Working with sprites continued 1...</vt:lpstr>
      <vt:lpstr>Working with sprites continued 2...</vt:lpstr>
      <vt:lpstr>Working with sprites continued 3...</vt:lpstr>
      <vt:lpstr>Working with sprites continued 4...</vt:lpstr>
      <vt:lpstr>Working with sprites continued 4...</vt:lpstr>
      <vt:lpstr>Working with sprites continued 5...</vt:lpstr>
      <vt:lpstr>Working with sprites continued 6...</vt:lpstr>
      <vt:lpstr>Working with sprites continued 7...</vt:lpstr>
      <vt:lpstr>Working with sprites continued 8...</vt:lpstr>
      <vt:lpstr>Working with sprites continued 9...</vt:lpstr>
      <vt:lpstr>TouchDevelop My First Game</vt:lpstr>
      <vt:lpstr>Interacting with sprites</vt:lpstr>
      <vt:lpstr>Interacting with sprites continued 1...</vt:lpstr>
      <vt:lpstr>Interacting with sprites continued 2...</vt:lpstr>
      <vt:lpstr>TouchDevelop My First Game</vt:lpstr>
      <vt:lpstr>Adding sound</vt:lpstr>
      <vt:lpstr>Adding sound continued ...</vt:lpstr>
      <vt:lpstr>TouchDevelop My First Game</vt:lpstr>
      <vt:lpstr>Challenge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TouchDevelop Turtle</dc:title>
  <dc:creator>HIGHSS</dc:creator>
  <cp:lastModifiedBy>SID</cp:lastModifiedBy>
  <cp:revision>260</cp:revision>
  <dcterms:created xsi:type="dcterms:W3CDTF">2013-08-03T09:52:39Z</dcterms:created>
  <dcterms:modified xsi:type="dcterms:W3CDTF">2013-09-01T21:11:37Z</dcterms:modified>
</cp:coreProperties>
</file>